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0E254-CB59-448D-A91A-8DA1824D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8256"/>
            <a:ext cx="12192000" cy="68070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Yale University Cleanroom (YUC)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5670" y="654972"/>
            <a:ext cx="5343898" cy="4693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1800" dirty="0">
                <a:solidFill>
                  <a:schemeClr val="accent1"/>
                </a:solidFill>
              </a:rPr>
              <a:t>Cleanroom Facility Overview</a:t>
            </a:r>
          </a:p>
          <a:p>
            <a:r>
              <a:rPr lang="en-US" sz="1800" dirty="0"/>
              <a:t>Built in 2008 with $8M investment</a:t>
            </a:r>
          </a:p>
          <a:p>
            <a:r>
              <a:rPr lang="en-US" sz="1800" dirty="0"/>
              <a:t>2,600 SQFT, 5 Bay/Chase, ISO 5-6</a:t>
            </a:r>
          </a:p>
          <a:p>
            <a:r>
              <a:rPr lang="en-US" sz="1800" dirty="0"/>
              <a:t>3 ½  technical staff </a:t>
            </a:r>
          </a:p>
          <a:p>
            <a:r>
              <a:rPr lang="en-US" sz="1800" dirty="0"/>
              <a:t>100 users per year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D12CFA-E08A-4C76-901F-22C55F546822}"/>
              </a:ext>
            </a:extLst>
          </p:cNvPr>
          <p:cNvSpPr txBox="1"/>
          <p:nvPr/>
        </p:nvSpPr>
        <p:spPr>
          <a:xfrm>
            <a:off x="4675085" y="5789707"/>
            <a:ext cx="12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Yoga Studio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FF42D3-80A5-4855-ACB9-A7B7F2B38803}"/>
              </a:ext>
            </a:extLst>
          </p:cNvPr>
          <p:cNvSpPr txBox="1"/>
          <p:nvPr/>
        </p:nvSpPr>
        <p:spPr>
          <a:xfrm>
            <a:off x="8027217" y="5789707"/>
            <a:ext cx="157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Main Entrance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12A77D-D45C-4237-AE4E-0DB47C8DC114}"/>
              </a:ext>
            </a:extLst>
          </p:cNvPr>
          <p:cNvSpPr txBox="1"/>
          <p:nvPr/>
        </p:nvSpPr>
        <p:spPr>
          <a:xfrm>
            <a:off x="8027217" y="2813304"/>
            <a:ext cx="1750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Avian </a:t>
            </a:r>
          </a:p>
          <a:p>
            <a:r>
              <a:rPr lang="en-US" b="1" dirty="0">
                <a:solidFill>
                  <a:schemeClr val="bg1"/>
                </a:solidFill>
              </a:rPr>
              <a:t>Outdoor Seating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EA4959-AA51-FE68-DD5C-F0634A6BF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367" y="698961"/>
            <a:ext cx="8169963" cy="60457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F61AFF-4C1F-BD5D-FDBF-B97641645F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02" t="593" r="34119" b="-593"/>
          <a:stretch/>
        </p:blipFill>
        <p:spPr>
          <a:xfrm>
            <a:off x="215931" y="2540418"/>
            <a:ext cx="3431599" cy="34446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ED723F-5886-32D4-84B1-6303B22E5C2C}"/>
              </a:ext>
            </a:extLst>
          </p:cNvPr>
          <p:cNvSpPr txBox="1"/>
          <p:nvPr/>
        </p:nvSpPr>
        <p:spPr>
          <a:xfrm>
            <a:off x="8902681" y="1478772"/>
            <a:ext cx="3078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Located on the 5</a:t>
            </a:r>
            <a:r>
              <a:rPr lang="en-US" sz="2400" baseline="30000" dirty="0">
                <a:solidFill>
                  <a:schemeClr val="bg1"/>
                </a:solidFill>
                <a:latin typeface="+mj-lt"/>
              </a:rPr>
              <a:t>th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floor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A04D3F7-3354-9057-C02D-1A15373152BD}"/>
              </a:ext>
            </a:extLst>
          </p:cNvPr>
          <p:cNvCxnSpPr>
            <a:cxnSpLocks/>
          </p:cNvCxnSpPr>
          <p:nvPr/>
        </p:nvCxnSpPr>
        <p:spPr>
          <a:xfrm flipV="1">
            <a:off x="9599314" y="1940437"/>
            <a:ext cx="0" cy="2453401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9E570C7B-4071-ED97-BC25-A04BAC4FB799}"/>
              </a:ext>
            </a:extLst>
          </p:cNvPr>
          <p:cNvGrpSpPr/>
          <p:nvPr/>
        </p:nvGrpSpPr>
        <p:grpSpPr>
          <a:xfrm>
            <a:off x="139960" y="712675"/>
            <a:ext cx="11912079" cy="5902591"/>
            <a:chOff x="130435" y="799761"/>
            <a:chExt cx="11912079" cy="590259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A1763E1-20CB-35BC-F1AC-912E6A463AE4}"/>
                </a:ext>
              </a:extLst>
            </p:cNvPr>
            <p:cNvSpPr/>
            <p:nvPr/>
          </p:nvSpPr>
          <p:spPr>
            <a:xfrm>
              <a:off x="130435" y="3163735"/>
              <a:ext cx="912102" cy="695147"/>
            </a:xfrm>
            <a:prstGeom prst="roundRect">
              <a:avLst/>
            </a:prstGeom>
            <a:gradFill>
              <a:gsLst>
                <a:gs pos="0">
                  <a:schemeClr val="accent6">
                    <a:lumMod val="20000"/>
                    <a:lumOff val="80000"/>
                    <a:alpha val="50000"/>
                  </a:schemeClr>
                </a:gs>
                <a:gs pos="100000">
                  <a:srgbClr val="00CC00">
                    <a:alpha val="5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CAD </a:t>
              </a:r>
            </a:p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Design</a:t>
              </a:r>
            </a:p>
            <a:p>
              <a:pPr algn="ctr"/>
              <a:endParaRPr lang="en-US" dirty="0"/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27B3B652-DA63-F448-BD94-E4E722E0B9F8}"/>
                </a:ext>
              </a:extLst>
            </p:cNvPr>
            <p:cNvSpPr/>
            <p:nvPr/>
          </p:nvSpPr>
          <p:spPr>
            <a:xfrm>
              <a:off x="1082044" y="3354515"/>
              <a:ext cx="531162" cy="327600"/>
            </a:xfrm>
            <a:prstGeom prst="rightArrow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4DA262D1-9F83-F5F2-E99B-6CF4500CCF26}"/>
                </a:ext>
              </a:extLst>
            </p:cNvPr>
            <p:cNvSpPr/>
            <p:nvPr/>
          </p:nvSpPr>
          <p:spPr>
            <a:xfrm>
              <a:off x="5750594" y="3375986"/>
              <a:ext cx="570304" cy="327600"/>
            </a:xfrm>
            <a:prstGeom prst="rightArrow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Connector: Elbow 18">
              <a:extLst>
                <a:ext uri="{FF2B5EF4-FFF2-40B4-BE49-F238E27FC236}">
                  <a16:creationId xmlns:a16="http://schemas.microsoft.com/office/drawing/2014/main" id="{29D6148F-4FA9-318C-F6F7-EA215B62C922}"/>
                </a:ext>
              </a:extLst>
            </p:cNvPr>
            <p:cNvCxnSpPr>
              <a:cxnSpLocks/>
              <a:stCxn id="17" idx="2"/>
              <a:endCxn id="25" idx="1"/>
            </p:cNvCxnSpPr>
            <p:nvPr/>
          </p:nvCxnSpPr>
          <p:spPr>
            <a:xfrm rot="16200000" flipH="1">
              <a:off x="1605328" y="3526193"/>
              <a:ext cx="1151927" cy="1463770"/>
            </a:xfrm>
            <a:prstGeom prst="bentConnector2">
              <a:avLst/>
            </a:prstGeom>
            <a:ln w="762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or: Elbow 19">
              <a:extLst>
                <a:ext uri="{FF2B5EF4-FFF2-40B4-BE49-F238E27FC236}">
                  <a16:creationId xmlns:a16="http://schemas.microsoft.com/office/drawing/2014/main" id="{248BE966-3EE5-6944-0E85-44EF90EB2965}"/>
                </a:ext>
              </a:extLst>
            </p:cNvPr>
            <p:cNvCxnSpPr>
              <a:cxnSpLocks/>
              <a:stCxn id="25" idx="3"/>
              <a:endCxn id="18" idx="2"/>
            </p:cNvCxnSpPr>
            <p:nvPr/>
          </p:nvCxnSpPr>
          <p:spPr>
            <a:xfrm flipV="1">
              <a:off x="4868996" y="3703586"/>
              <a:ext cx="1288102" cy="1130456"/>
            </a:xfrm>
            <a:prstGeom prst="bentConnector2">
              <a:avLst/>
            </a:prstGeom>
            <a:ln w="762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6A5D148-683A-3134-D8CE-488A37C029DA}"/>
                </a:ext>
              </a:extLst>
            </p:cNvPr>
            <p:cNvGrpSpPr/>
            <p:nvPr/>
          </p:nvGrpSpPr>
          <p:grpSpPr>
            <a:xfrm>
              <a:off x="6402340" y="799762"/>
              <a:ext cx="2599800" cy="5890296"/>
              <a:chOff x="6768518" y="816221"/>
              <a:chExt cx="2599800" cy="5805856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85FC8DB8-7DBB-295D-193D-946D9C34B812}"/>
                  </a:ext>
                </a:extLst>
              </p:cNvPr>
              <p:cNvSpPr/>
              <p:nvPr/>
            </p:nvSpPr>
            <p:spPr>
              <a:xfrm>
                <a:off x="6854600" y="4291378"/>
                <a:ext cx="2440947" cy="2266440"/>
              </a:xfrm>
              <a:prstGeom prst="roundRect">
                <a:avLst/>
              </a:prstGeom>
              <a:gradFill flip="none" rotWithShape="1">
                <a:gsLst>
                  <a:gs pos="21000">
                    <a:schemeClr val="accent4">
                      <a:lumMod val="40000"/>
                      <a:lumOff val="60000"/>
                      <a:alpha val="50000"/>
                    </a:schemeClr>
                  </a:gs>
                  <a:gs pos="0">
                    <a:srgbClr val="FF0000"/>
                  </a:gs>
                  <a:gs pos="28000">
                    <a:schemeClr val="accent6">
                      <a:lumMod val="40000"/>
                      <a:lumOff val="60000"/>
                      <a:alpha val="50000"/>
                    </a:schemeClr>
                  </a:gs>
                  <a:gs pos="100000">
                    <a:srgbClr val="00CC00">
                      <a:alpha val="50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err="1">
                    <a:solidFill>
                      <a:schemeClr val="accent6">
                        <a:lumMod val="50000"/>
                      </a:schemeClr>
                    </a:solidFill>
                  </a:rPr>
                  <a:t>ebeam</a:t>
                </a:r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 Evaporator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PVD Products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Denton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err="1">
                    <a:solidFill>
                      <a:schemeClr val="bg1">
                        <a:lumMod val="50000"/>
                      </a:schemeClr>
                    </a:solidFill>
                  </a:rPr>
                  <a:t>Plassys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 JJ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Angstrom Engineering</a:t>
                </a:r>
              </a:p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Sputtering System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2 Angstrom Engineering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err="1">
                    <a:solidFill>
                      <a:schemeClr val="bg1">
                        <a:lumMod val="50000"/>
                      </a:schemeClr>
                    </a:solidFill>
                  </a:rPr>
                  <a:t>Lesker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 CMS-18</a:t>
                </a:r>
              </a:p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Thermal Evaporator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err="1">
                    <a:solidFill>
                      <a:schemeClr val="bg1">
                        <a:lumMod val="50000"/>
                      </a:schemeClr>
                    </a:solidFill>
                  </a:rPr>
                  <a:t>Lesker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 Nano38</a:t>
                </a:r>
              </a:p>
            </p:txBody>
          </p:sp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617C0ED5-4496-EA3C-CC96-FAC148595B10}"/>
                  </a:ext>
                </a:extLst>
              </p:cNvPr>
              <p:cNvSpPr/>
              <p:nvPr/>
            </p:nvSpPr>
            <p:spPr>
              <a:xfrm>
                <a:off x="6854600" y="894742"/>
                <a:ext cx="2440947" cy="1721161"/>
              </a:xfrm>
              <a:prstGeom prst="roundRect">
                <a:avLst/>
              </a:prstGeom>
              <a:gradFill flip="none" rotWithShape="1">
                <a:gsLst>
                  <a:gs pos="33000">
                    <a:schemeClr val="accent4">
                      <a:alpha val="50000"/>
                    </a:schemeClr>
                  </a:gs>
                  <a:gs pos="0">
                    <a:srgbClr val="FF6600">
                      <a:alpha val="49804"/>
                    </a:srgbClr>
                  </a:gs>
                  <a:gs pos="74000">
                    <a:schemeClr val="accent6">
                      <a:lumMod val="20000"/>
                      <a:lumOff val="80000"/>
                      <a:alpha val="50000"/>
                    </a:schemeClr>
                  </a:gs>
                  <a:gs pos="100000">
                    <a:srgbClr val="00B050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Oxford 100 ALE</a:t>
                </a:r>
              </a:p>
              <a:p>
                <a:r>
                  <a:rPr lang="en-US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Autoglow</a:t>
                </a: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Asher</a:t>
                </a:r>
                <a:endParaRPr lang="en-US" sz="14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XeF2 Etcher</a:t>
                </a:r>
              </a:p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Oxford Etcher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180 </a:t>
                </a:r>
                <a:r>
                  <a:rPr lang="en-US" sz="1400" dirty="0" err="1">
                    <a:solidFill>
                      <a:schemeClr val="bg1">
                        <a:lumMod val="50000"/>
                      </a:schemeClr>
                    </a:solidFill>
                  </a:rPr>
                  <a:t>Cryo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 DRIE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80plus ICP-RIE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100 ICP-RIE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EA0F50B-DB4B-3D01-CB5C-19A00F183840}"/>
                  </a:ext>
                </a:extLst>
              </p:cNvPr>
              <p:cNvSpPr txBox="1"/>
              <p:nvPr/>
            </p:nvSpPr>
            <p:spPr>
              <a:xfrm rot="16200000">
                <a:off x="8663505" y="1429559"/>
                <a:ext cx="9807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Dry Etch</a:t>
                </a:r>
              </a:p>
            </p:txBody>
          </p: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A2A34DF-A42B-63E7-EF8A-AC856DA6C915}"/>
                  </a:ext>
                </a:extLst>
              </p:cNvPr>
              <p:cNvSpPr/>
              <p:nvPr/>
            </p:nvSpPr>
            <p:spPr>
              <a:xfrm>
                <a:off x="6854600" y="2694424"/>
                <a:ext cx="2440947" cy="1518433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26000">
                    <a:schemeClr val="accent6">
                      <a:lumMod val="40000"/>
                      <a:lumOff val="60000"/>
                      <a:alpha val="50000"/>
                    </a:schemeClr>
                  </a:gs>
                  <a:gs pos="100000">
                    <a:srgbClr val="00CC00">
                      <a:alpha val="50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LPCVD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Tystar</a:t>
                </a: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TYTAN 4600</a:t>
                </a:r>
                <a:endParaRPr lang="en-US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PECVD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Samco PD-220NL</a:t>
                </a:r>
              </a:p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ALD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err="1">
                    <a:solidFill>
                      <a:schemeClr val="bg1">
                        <a:lumMod val="50000"/>
                      </a:schemeClr>
                    </a:solidFill>
                  </a:rPr>
                  <a:t>Veeco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 Fiji</a:t>
                </a:r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844A8F4E-9576-517C-6DA2-BDC42609676D}"/>
                  </a:ext>
                </a:extLst>
              </p:cNvPr>
              <p:cNvSpPr/>
              <p:nvPr/>
            </p:nvSpPr>
            <p:spPr>
              <a:xfrm>
                <a:off x="6768518" y="816221"/>
                <a:ext cx="2599800" cy="5805856"/>
              </a:xfrm>
              <a:prstGeom prst="roundRect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A376932-D0AC-140F-22AE-E4471BA1DEE6}"/>
                  </a:ext>
                </a:extLst>
              </p:cNvPr>
              <p:cNvSpPr txBox="1"/>
              <p:nvPr/>
            </p:nvSpPr>
            <p:spPr>
              <a:xfrm rot="16200000">
                <a:off x="8544405" y="5296096"/>
                <a:ext cx="1223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Deposition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980C261-0396-57C8-95FF-6FFE82F95FD6}"/>
                  </a:ext>
                </a:extLst>
              </p:cNvPr>
              <p:cNvSpPr txBox="1"/>
              <p:nvPr/>
            </p:nvSpPr>
            <p:spPr>
              <a:xfrm rot="16200000">
                <a:off x="8328903" y="3210343"/>
                <a:ext cx="13586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FF0000"/>
                    </a:solidFill>
                  </a:rPr>
                  <a:t>Thin Film </a:t>
                </a:r>
              </a:p>
              <a:p>
                <a:pPr algn="ctr"/>
                <a:r>
                  <a:rPr lang="en-US" b="1" dirty="0">
                    <a:solidFill>
                      <a:srgbClr val="FF0000"/>
                    </a:solidFill>
                  </a:rPr>
                  <a:t>Growth</a:t>
                </a:r>
              </a:p>
            </p:txBody>
          </p:sp>
        </p:grp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B2FDCB10-657C-DBF5-9647-6BD7D05020D6}"/>
                </a:ext>
              </a:extLst>
            </p:cNvPr>
            <p:cNvSpPr/>
            <p:nvPr/>
          </p:nvSpPr>
          <p:spPr>
            <a:xfrm>
              <a:off x="3979375" y="3189564"/>
              <a:ext cx="1697583" cy="657501"/>
            </a:xfrm>
            <a:prstGeom prst="roundRect">
              <a:avLst/>
            </a:prstGeom>
            <a:gradFill>
              <a:gsLst>
                <a:gs pos="0">
                  <a:schemeClr val="accent6">
                    <a:lumMod val="20000"/>
                    <a:lumOff val="80000"/>
                    <a:alpha val="50000"/>
                  </a:schemeClr>
                </a:gs>
                <a:gs pos="100000">
                  <a:srgbClr val="00CC00">
                    <a:alpha val="5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accent6">
                      <a:lumMod val="50000"/>
                    </a:schemeClr>
                  </a:solidFill>
                </a:rPr>
                <a:t>Suss</a:t>
              </a:r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 MJB4</a:t>
              </a:r>
            </a:p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Contact Aligner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BF0B98E-3FA9-DB28-CC1E-AC9586A731F9}"/>
                </a:ext>
              </a:extLst>
            </p:cNvPr>
            <p:cNvGrpSpPr/>
            <p:nvPr/>
          </p:nvGrpSpPr>
          <p:grpSpPr>
            <a:xfrm>
              <a:off x="9573987" y="799761"/>
              <a:ext cx="2468527" cy="5902591"/>
              <a:chOff x="9675014" y="685461"/>
              <a:chExt cx="2451216" cy="5902590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F3062E46-FC58-AC6B-D30A-491F1FDC8FE3}"/>
                  </a:ext>
                </a:extLst>
              </p:cNvPr>
              <p:cNvSpPr/>
              <p:nvPr/>
            </p:nvSpPr>
            <p:spPr>
              <a:xfrm>
                <a:off x="9765675" y="740447"/>
                <a:ext cx="2295445" cy="2361225"/>
              </a:xfrm>
              <a:prstGeom prst="roundRect">
                <a:avLst/>
              </a:prstGeom>
              <a:gradFill flip="none" rotWithShape="1">
                <a:gsLst>
                  <a:gs pos="32000">
                    <a:schemeClr val="accent6">
                      <a:lumMod val="40000"/>
                      <a:lumOff val="60000"/>
                    </a:schemeClr>
                  </a:gs>
                  <a:gs pos="0">
                    <a:schemeClr val="accent4">
                      <a:alpha val="50000"/>
                    </a:schemeClr>
                  </a:gs>
                  <a:gs pos="100000">
                    <a:srgbClr val="00B050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Reflectometer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err="1">
                    <a:solidFill>
                      <a:schemeClr val="bg1">
                        <a:lumMod val="50000"/>
                      </a:schemeClr>
                    </a:solidFill>
                  </a:rPr>
                  <a:t>Filmetrics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 F54-UV</a:t>
                </a:r>
              </a:p>
              <a:p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Profiler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Bruker ContourX-500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KLA P-7</a:t>
                </a:r>
              </a:p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Ellipsometer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err="1">
                    <a:solidFill>
                      <a:schemeClr val="bg1">
                        <a:lumMod val="50000"/>
                      </a:schemeClr>
                    </a:solidFill>
                  </a:rPr>
                  <a:t>Woollam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 M-2000 </a:t>
                </a:r>
              </a:p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Microscope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ZETA Z-20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DCE6C24-5B90-DCE8-8F1A-779B2BCCB2D0}"/>
                  </a:ext>
                </a:extLst>
              </p:cNvPr>
              <p:cNvSpPr txBox="1"/>
              <p:nvPr/>
            </p:nvSpPr>
            <p:spPr>
              <a:xfrm rot="16200000">
                <a:off x="11286196" y="1736394"/>
                <a:ext cx="11805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Metrology</a:t>
                </a:r>
              </a:p>
            </p:txBody>
          </p:sp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CA235F4C-5A92-2FC4-FF2A-19C36D8B0032}"/>
                  </a:ext>
                </a:extLst>
              </p:cNvPr>
              <p:cNvSpPr/>
              <p:nvPr/>
            </p:nvSpPr>
            <p:spPr>
              <a:xfrm>
                <a:off x="9765676" y="3589285"/>
                <a:ext cx="2295446" cy="2921279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0000">
                      <a:alpha val="50000"/>
                    </a:srgbClr>
                  </a:gs>
                  <a:gs pos="46000">
                    <a:schemeClr val="accent6">
                      <a:lumMod val="20000"/>
                      <a:lumOff val="80000"/>
                      <a:alpha val="50000"/>
                    </a:schemeClr>
                  </a:gs>
                  <a:gs pos="25000">
                    <a:schemeClr val="accent4">
                      <a:lumMod val="20000"/>
                      <a:lumOff val="80000"/>
                    </a:schemeClr>
                  </a:gs>
                  <a:gs pos="100000">
                    <a:srgbClr val="00B050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Dicing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ADT 7122 Dicer</a:t>
                </a:r>
              </a:p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Wire Bonding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Hesse BJ855</a:t>
                </a:r>
              </a:p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Scribing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err="1">
                    <a:solidFill>
                      <a:schemeClr val="bg1">
                        <a:lumMod val="50000"/>
                      </a:schemeClr>
                    </a:solidFill>
                  </a:rPr>
                  <a:t>Latticegear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 Ax300,</a:t>
                </a:r>
              </a:p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       </a:t>
                </a:r>
                <a:r>
                  <a:rPr lang="en-US" sz="1400" dirty="0" err="1">
                    <a:solidFill>
                      <a:schemeClr val="bg1">
                        <a:lumMod val="50000"/>
                      </a:schemeClr>
                    </a:solidFill>
                  </a:rPr>
                  <a:t>Flipscribe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400" dirty="0" err="1">
                    <a:solidFill>
                      <a:schemeClr val="bg1">
                        <a:lumMod val="50000"/>
                      </a:schemeClr>
                    </a:solidFill>
                  </a:rPr>
                  <a:t>Flexscribe</a:t>
                </a:r>
                <a:endParaRPr lang="en-US" sz="14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Critical Point Dryer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err="1">
                    <a:solidFill>
                      <a:schemeClr val="bg1">
                        <a:lumMod val="50000"/>
                      </a:schemeClr>
                    </a:solidFill>
                  </a:rPr>
                  <a:t>Autosamdri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Annealing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Solaris 150 RTA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0315638-AF9B-1EED-0C80-B058DB931229}"/>
                  </a:ext>
                </a:extLst>
              </p:cNvPr>
              <p:cNvSpPr txBox="1"/>
              <p:nvPr/>
            </p:nvSpPr>
            <p:spPr>
              <a:xfrm rot="16200000">
                <a:off x="10745300" y="4803583"/>
                <a:ext cx="2262309" cy="366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Back End Processing</a:t>
                </a:r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E531D2D2-61EC-BBB3-CCD2-D8175A6CDE29}"/>
                  </a:ext>
                </a:extLst>
              </p:cNvPr>
              <p:cNvSpPr/>
              <p:nvPr/>
            </p:nvSpPr>
            <p:spPr>
              <a:xfrm>
                <a:off x="9675014" y="685461"/>
                <a:ext cx="2451216" cy="5902590"/>
              </a:xfrm>
              <a:prstGeom prst="roundRect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EC4A521-D3E4-E896-B18E-769DDB030FAA}"/>
                </a:ext>
              </a:extLst>
            </p:cNvPr>
            <p:cNvSpPr/>
            <p:nvPr/>
          </p:nvSpPr>
          <p:spPr>
            <a:xfrm>
              <a:off x="1669248" y="3109468"/>
              <a:ext cx="1717257" cy="860635"/>
            </a:xfrm>
            <a:prstGeom prst="roundRect">
              <a:avLst/>
            </a:prstGeom>
            <a:gradFill flip="none" rotWithShape="1">
              <a:gsLst>
                <a:gs pos="2000">
                  <a:srgbClr val="FF5050"/>
                </a:gs>
                <a:gs pos="93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Heidelberg </a:t>
              </a:r>
            </a:p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DWL66fs</a:t>
              </a:r>
            </a:p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Laser Writer</a:t>
              </a:r>
            </a:p>
            <a:p>
              <a:pPr algn="ctr"/>
              <a:endParaRPr lang="en-US" dirty="0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49CB1B9F-3B7D-3C1A-3480-3BE0F8F3EA19}"/>
                </a:ext>
              </a:extLst>
            </p:cNvPr>
            <p:cNvSpPr/>
            <p:nvPr/>
          </p:nvSpPr>
          <p:spPr>
            <a:xfrm>
              <a:off x="2913176" y="4403724"/>
              <a:ext cx="1955820" cy="860636"/>
            </a:xfrm>
            <a:prstGeom prst="roundRect">
              <a:avLst/>
            </a:prstGeom>
            <a:gradFill>
              <a:gsLst>
                <a:gs pos="0">
                  <a:schemeClr val="accent6">
                    <a:lumMod val="20000"/>
                    <a:lumOff val="80000"/>
                    <a:alpha val="50000"/>
                  </a:schemeClr>
                </a:gs>
                <a:gs pos="100000">
                  <a:srgbClr val="00CC00">
                    <a:alpha val="5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Heidelberg MLA150</a:t>
              </a:r>
            </a:p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Maskless Aligner </a:t>
              </a:r>
            </a:p>
            <a:p>
              <a:pPr algn="ctr"/>
              <a:endParaRPr lang="en-US" dirty="0"/>
            </a:p>
          </p:txBody>
        </p:sp>
        <p:sp>
          <p:nvSpPr>
            <p:cNvPr id="26" name="Arrow: Right 25">
              <a:extLst>
                <a:ext uri="{FF2B5EF4-FFF2-40B4-BE49-F238E27FC236}">
                  <a16:creationId xmlns:a16="http://schemas.microsoft.com/office/drawing/2014/main" id="{57962EDD-5F51-2A68-F000-20F2670CAEF1}"/>
                </a:ext>
              </a:extLst>
            </p:cNvPr>
            <p:cNvSpPr/>
            <p:nvPr/>
          </p:nvSpPr>
          <p:spPr>
            <a:xfrm>
              <a:off x="9026783" y="3354515"/>
              <a:ext cx="510304" cy="327600"/>
            </a:xfrm>
            <a:prstGeom prst="rightArrow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DFD96FF0-1C79-D03B-7919-D1349DFE2F3D}"/>
                </a:ext>
              </a:extLst>
            </p:cNvPr>
            <p:cNvSpPr/>
            <p:nvPr/>
          </p:nvSpPr>
          <p:spPr>
            <a:xfrm>
              <a:off x="3411149" y="3347508"/>
              <a:ext cx="568226" cy="327600"/>
            </a:xfrm>
            <a:prstGeom prst="rightArrow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5B88539D-46F5-758A-14E1-E57817E4E4A7}"/>
                </a:ext>
              </a:extLst>
            </p:cNvPr>
            <p:cNvSpPr/>
            <p:nvPr/>
          </p:nvSpPr>
          <p:spPr>
            <a:xfrm>
              <a:off x="2895903" y="1869511"/>
              <a:ext cx="1955820" cy="828136"/>
            </a:xfrm>
            <a:prstGeom prst="roundRect">
              <a:avLst/>
            </a:prstGeom>
            <a:gradFill>
              <a:gsLst>
                <a:gs pos="0">
                  <a:schemeClr val="accent6">
                    <a:lumMod val="20000"/>
                    <a:lumOff val="80000"/>
                    <a:alpha val="50000"/>
                  </a:schemeClr>
                </a:gs>
                <a:gs pos="100000">
                  <a:srgbClr val="00CC00">
                    <a:alpha val="5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Heidelberg </a:t>
              </a:r>
            </a:p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MPO100</a:t>
              </a:r>
            </a:p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3D Printer</a:t>
              </a:r>
            </a:p>
          </p:txBody>
        </p:sp>
        <p:cxnSp>
          <p:nvCxnSpPr>
            <p:cNvPr id="29" name="Connector: Elbow 28">
              <a:extLst>
                <a:ext uri="{FF2B5EF4-FFF2-40B4-BE49-F238E27FC236}">
                  <a16:creationId xmlns:a16="http://schemas.microsoft.com/office/drawing/2014/main" id="{C156E2EE-E146-9D68-2FE1-ED21EFAFD126}"/>
                </a:ext>
              </a:extLst>
            </p:cNvPr>
            <p:cNvCxnSpPr>
              <a:cxnSpLocks/>
              <a:stCxn id="17" idx="0"/>
              <a:endCxn id="28" idx="1"/>
            </p:cNvCxnSpPr>
            <p:nvPr/>
          </p:nvCxnSpPr>
          <p:spPr>
            <a:xfrm rot="5400000" flipH="1" flipV="1">
              <a:off x="1637186" y="2095799"/>
              <a:ext cx="1070936" cy="1446497"/>
            </a:xfrm>
            <a:prstGeom prst="bentConnector2">
              <a:avLst/>
            </a:prstGeom>
            <a:ln w="762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or: Elbow 29">
              <a:extLst>
                <a:ext uri="{FF2B5EF4-FFF2-40B4-BE49-F238E27FC236}">
                  <a16:creationId xmlns:a16="http://schemas.microsoft.com/office/drawing/2014/main" id="{49C35705-45C9-233B-C463-9B6AAAC64E60}"/>
                </a:ext>
              </a:extLst>
            </p:cNvPr>
            <p:cNvCxnSpPr>
              <a:cxnSpLocks/>
              <a:stCxn id="28" idx="3"/>
              <a:endCxn id="18" idx="0"/>
            </p:cNvCxnSpPr>
            <p:nvPr/>
          </p:nvCxnSpPr>
          <p:spPr>
            <a:xfrm>
              <a:off x="4851723" y="2283579"/>
              <a:ext cx="1305375" cy="1092407"/>
            </a:xfrm>
            <a:prstGeom prst="bentConnector2">
              <a:avLst/>
            </a:prstGeom>
            <a:ln w="762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67D8E1E-EFF8-E2D7-741F-83AC519C959D}"/>
                </a:ext>
              </a:extLst>
            </p:cNvPr>
            <p:cNvSpPr txBox="1"/>
            <p:nvPr/>
          </p:nvSpPr>
          <p:spPr>
            <a:xfrm rot="16200000">
              <a:off x="107507" y="3117689"/>
              <a:ext cx="2313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Optical      Lithography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DB6009D-C389-997D-E39E-BFA6A0E84BC7}"/>
                </a:ext>
              </a:extLst>
            </p:cNvPr>
            <p:cNvGrpSpPr/>
            <p:nvPr/>
          </p:nvGrpSpPr>
          <p:grpSpPr>
            <a:xfrm>
              <a:off x="149486" y="878075"/>
              <a:ext cx="1564249" cy="1084676"/>
              <a:chOff x="76799" y="1046017"/>
              <a:chExt cx="1564249" cy="1084676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2CEDF175-4516-2AFA-DC92-0B017ED2B8DA}"/>
                  </a:ext>
                </a:extLst>
              </p:cNvPr>
              <p:cNvSpPr/>
              <p:nvPr/>
            </p:nvSpPr>
            <p:spPr>
              <a:xfrm>
                <a:off x="137727" y="1121476"/>
                <a:ext cx="266454" cy="265538"/>
              </a:xfrm>
              <a:prstGeom prst="roundRect">
                <a:avLst/>
              </a:prstGeom>
              <a:solidFill>
                <a:srgbClr val="66FF33">
                  <a:alpha val="50000"/>
                </a:srgbClr>
              </a:solidFill>
              <a:ln>
                <a:solidFill>
                  <a:schemeClr val="accent1">
                    <a:shade val="50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46F1923-F2B1-4571-5EE7-92A8AFA97E66}"/>
                  </a:ext>
                </a:extLst>
              </p:cNvPr>
              <p:cNvSpPr txBox="1"/>
              <p:nvPr/>
            </p:nvSpPr>
            <p:spPr>
              <a:xfrm>
                <a:off x="398938" y="1124596"/>
                <a:ext cx="81746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Updated</a:t>
                </a:r>
              </a:p>
            </p:txBody>
          </p: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970ECE61-A309-E11D-B0C2-DF00B1D32D3E}"/>
                  </a:ext>
                </a:extLst>
              </p:cNvPr>
              <p:cNvSpPr/>
              <p:nvPr/>
            </p:nvSpPr>
            <p:spPr>
              <a:xfrm>
                <a:off x="137727" y="1445456"/>
                <a:ext cx="266454" cy="265538"/>
              </a:xfrm>
              <a:prstGeom prst="roundRect">
                <a:avLst/>
              </a:prstGeom>
              <a:solidFill>
                <a:schemeClr val="accent4">
                  <a:alpha val="50000"/>
                </a:schemeClr>
              </a:solidFill>
              <a:ln>
                <a:solidFill>
                  <a:schemeClr val="accent1">
                    <a:shade val="50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FDDF3F02-597D-79EB-E8B8-FED3B26CF458}"/>
                  </a:ext>
                </a:extLst>
              </p:cNvPr>
              <p:cNvSpPr/>
              <p:nvPr/>
            </p:nvSpPr>
            <p:spPr>
              <a:xfrm>
                <a:off x="135600" y="1766316"/>
                <a:ext cx="266454" cy="265538"/>
              </a:xfrm>
              <a:prstGeom prst="roundRect">
                <a:avLst/>
              </a:prstGeom>
              <a:solidFill>
                <a:srgbClr val="FF0000">
                  <a:alpha val="50000"/>
                </a:srgbClr>
              </a:solidFill>
              <a:ln>
                <a:solidFill>
                  <a:schemeClr val="accent1">
                    <a:shade val="50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34FB6FAD-AD99-34F0-913C-7C0FC731CA30}"/>
                  </a:ext>
                </a:extLst>
              </p:cNvPr>
              <p:cNvSpPr/>
              <p:nvPr/>
            </p:nvSpPr>
            <p:spPr>
              <a:xfrm>
                <a:off x="76799" y="1046017"/>
                <a:ext cx="1519762" cy="1084676"/>
              </a:xfrm>
              <a:prstGeom prst="roundRect">
                <a:avLst/>
              </a:prstGeom>
              <a:noFill/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7C693F8-E13C-4819-C327-5238453FD5AA}"/>
                  </a:ext>
                </a:extLst>
              </p:cNvPr>
              <p:cNvSpPr txBox="1"/>
              <p:nvPr/>
            </p:nvSpPr>
            <p:spPr>
              <a:xfrm>
                <a:off x="401481" y="1411773"/>
                <a:ext cx="9509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Functional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5557D44-6781-BB9A-6B9C-DEDF36C50851}"/>
                  </a:ext>
                </a:extLst>
              </p:cNvPr>
              <p:cNvSpPr txBox="1"/>
              <p:nvPr/>
            </p:nvSpPr>
            <p:spPr>
              <a:xfrm>
                <a:off x="402054" y="1725075"/>
                <a:ext cx="12389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Need Upgrade</a:t>
                </a:r>
              </a:p>
            </p:txBody>
          </p:sp>
        </p:grpSp>
      </p:grpSp>
      <p:sp>
        <p:nvSpPr>
          <p:cNvPr id="54" name="Title 3">
            <a:extLst>
              <a:ext uri="{FF2B5EF4-FFF2-40B4-BE49-F238E27FC236}">
                <a16:creationId xmlns:a16="http://schemas.microsoft.com/office/drawing/2014/main" id="{E3953366-19BD-D409-90F9-11E4D6AB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8256"/>
            <a:ext cx="12192000" cy="68070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Yale University Cleanroom Capabilities</a:t>
            </a:r>
          </a:p>
        </p:txBody>
      </p:sp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1525</TotalTime>
  <Words>168</Words>
  <Application>Microsoft Office PowerPoint</Application>
  <PresentationFormat>Widescreen</PresentationFormat>
  <Paragraphs>80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Yale University Cleanroom (YUC) </vt:lpstr>
      <vt:lpstr>Yale University Cleanroom Capabilities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Sun, Yong</cp:lastModifiedBy>
  <cp:revision>40</cp:revision>
  <dcterms:created xsi:type="dcterms:W3CDTF">2024-05-27T00:13:45Z</dcterms:created>
  <dcterms:modified xsi:type="dcterms:W3CDTF">2024-06-20T06:09:02Z</dcterms:modified>
</cp:coreProperties>
</file>