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6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04C8B82-AF73-AF2E-8F3E-AD08E8676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535" y="3784942"/>
            <a:ext cx="4080813" cy="24484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0D1505-95FC-9D92-D667-6FBDA8E4A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563" y="1426767"/>
            <a:ext cx="3062265" cy="234551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5953" y="0"/>
            <a:ext cx="658009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Vanderbilt Institute of Nanoscale Science and Engineering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595" y="1433489"/>
            <a:ext cx="4080814" cy="2713878"/>
          </a:xfrm>
        </p:spPr>
        <p:txBody>
          <a:bodyPr numCol="1">
            <a:normAutofit fontScale="77500" lnSpcReduction="2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Core Metrics</a:t>
            </a:r>
          </a:p>
          <a:p>
            <a:r>
              <a:rPr lang="en-US" sz="1800" dirty="0"/>
              <a:t>Located in Nashville, TN</a:t>
            </a:r>
          </a:p>
          <a:p>
            <a:r>
              <a:rPr lang="en-US" sz="1800" dirty="0"/>
              <a:t>Original facilities built 2003 (6,000 </a:t>
            </a:r>
            <a:r>
              <a:rPr lang="en-US" sz="1800" dirty="0" err="1"/>
              <a:t>sq.ft</a:t>
            </a:r>
            <a:r>
              <a:rPr lang="en-US" sz="1800" dirty="0"/>
              <a:t>.)</a:t>
            </a:r>
          </a:p>
          <a:p>
            <a:r>
              <a:rPr lang="en-US" sz="1800" dirty="0"/>
              <a:t>New facilities built 2017 (13,000 </a:t>
            </a:r>
            <a:r>
              <a:rPr lang="en-US" sz="1800" dirty="0" err="1"/>
              <a:t>sq.ft</a:t>
            </a:r>
            <a:r>
              <a:rPr lang="en-US" sz="1800" dirty="0"/>
              <a:t>.)</a:t>
            </a:r>
            <a:endParaRPr lang="en-US" sz="1400" dirty="0"/>
          </a:p>
          <a:p>
            <a:r>
              <a:rPr lang="en-US" sz="1800" dirty="0"/>
              <a:t>84 total tools</a:t>
            </a:r>
          </a:p>
          <a:p>
            <a:r>
              <a:rPr lang="en-US" sz="1800" dirty="0"/>
              <a:t>5 Technical Staff, 3 Administrative Staff</a:t>
            </a:r>
          </a:p>
          <a:p>
            <a:r>
              <a:rPr lang="en-US" sz="1800" dirty="0"/>
              <a:t>~15 Superusers + Undergrad Staff</a:t>
            </a:r>
          </a:p>
          <a:p>
            <a:r>
              <a:rPr lang="en-US" sz="1800" dirty="0"/>
              <a:t>50% cost recovery goal through user fees</a:t>
            </a:r>
          </a:p>
          <a:p>
            <a:r>
              <a:rPr lang="en-US" sz="1800" dirty="0"/>
              <a:t>Office of Vice Provost of Research and Innovation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2" name="Picture 1" descr="A building with a lot of windows&#10;&#10;Description automatically generated">
            <a:extLst>
              <a:ext uri="{FF2B5EF4-FFF2-40B4-BE49-F238E27FC236}">
                <a16:creationId xmlns:a16="http://schemas.microsoft.com/office/drawing/2014/main" id="{71B8D071-74EB-B1CF-0392-69910BB1B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677" y="1315934"/>
            <a:ext cx="4345925" cy="1956889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C0E200B2-29BD-A66B-374B-DAE920F6E630}"/>
              </a:ext>
            </a:extLst>
          </p:cNvPr>
          <p:cNvSpPr>
            <a:spLocks noChangeAspect="1"/>
          </p:cNvSpPr>
          <p:nvPr/>
        </p:nvSpPr>
        <p:spPr>
          <a:xfrm>
            <a:off x="6961145" y="3397189"/>
            <a:ext cx="2146014" cy="1910533"/>
          </a:xfrm>
          <a:prstGeom prst="hexagon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458" t="-6250" r="-40570" b="-14584"/>
            </a:stretch>
          </a:blip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83205586-266D-90DB-7255-EFA3791AAC3C}"/>
              </a:ext>
            </a:extLst>
          </p:cNvPr>
          <p:cNvSpPr>
            <a:spLocks noChangeAspect="1"/>
          </p:cNvSpPr>
          <p:nvPr/>
        </p:nvSpPr>
        <p:spPr>
          <a:xfrm>
            <a:off x="8442782" y="3742279"/>
            <a:ext cx="2146014" cy="1910533"/>
          </a:xfrm>
          <a:prstGeom prst="hexagon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6238" t="-4167" r="-21424" b="-4167"/>
            </a:stretch>
          </a:blip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81DB75D7-5221-A6B3-B83C-87BFB5D702BE}"/>
              </a:ext>
            </a:extLst>
          </p:cNvPr>
          <p:cNvSpPr>
            <a:spLocks noChangeAspect="1"/>
          </p:cNvSpPr>
          <p:nvPr/>
        </p:nvSpPr>
        <p:spPr>
          <a:xfrm>
            <a:off x="9973682" y="4212671"/>
            <a:ext cx="2146014" cy="1910533"/>
          </a:xfrm>
          <a:prstGeom prst="hexagon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370" r="-27778"/>
            </a:stretch>
          </a:blip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368C9B-1FC0-5EA6-0A56-CAB01B59FDF7}"/>
              </a:ext>
            </a:extLst>
          </p:cNvPr>
          <p:cNvSpPr txBox="1"/>
          <p:nvPr/>
        </p:nvSpPr>
        <p:spPr>
          <a:xfrm>
            <a:off x="7474580" y="1335661"/>
            <a:ext cx="2065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Engineering and Science Building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8331EE-65E4-5E52-DEB9-4738C5F9EC4E}"/>
              </a:ext>
            </a:extLst>
          </p:cNvPr>
          <p:cNvSpPr txBox="1"/>
          <p:nvPr/>
        </p:nvSpPr>
        <p:spPr>
          <a:xfrm>
            <a:off x="7001436" y="5375407"/>
            <a:ext cx="2065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10,000 </a:t>
            </a:r>
            <a:r>
              <a:rPr lang="en-US" dirty="0" err="1"/>
              <a:t>sq.ft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ISO 5/6 Cleanroom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FD0B22-B535-9D4F-04F8-5CEF4C24605E}"/>
              </a:ext>
            </a:extLst>
          </p:cNvPr>
          <p:cNvSpPr txBox="1"/>
          <p:nvPr/>
        </p:nvSpPr>
        <p:spPr>
          <a:xfrm>
            <a:off x="8487559" y="5937602"/>
            <a:ext cx="2065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Characterization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126604-5349-2770-63FC-A1E64DFE980A}"/>
              </a:ext>
            </a:extLst>
          </p:cNvPr>
          <p:cNvSpPr txBox="1"/>
          <p:nvPr/>
        </p:nvSpPr>
        <p:spPr>
          <a:xfrm>
            <a:off x="10013973" y="6179569"/>
            <a:ext cx="2065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Advanced Imaging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645B0BA-4275-1DAB-B91A-DD5EE06D57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0710" y="4072769"/>
            <a:ext cx="3483217" cy="229146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8AC441A-23D4-B202-DDA5-08E5E088912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0" t="11340" r="10837" b="33140"/>
          <a:stretch/>
        </p:blipFill>
        <p:spPr>
          <a:xfrm>
            <a:off x="9484063" y="376086"/>
            <a:ext cx="2154672" cy="570922"/>
          </a:xfrm>
          <a:prstGeom prst="rect">
            <a:avLst/>
          </a:prstGeom>
        </p:spPr>
      </p:pic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E76355D2-7EB4-94BC-BB01-99890DDDA5F1}"/>
              </a:ext>
            </a:extLst>
          </p:cNvPr>
          <p:cNvSpPr txBox="1">
            <a:spLocks/>
          </p:cNvSpPr>
          <p:nvPr/>
        </p:nvSpPr>
        <p:spPr>
          <a:xfrm>
            <a:off x="4825895" y="2855322"/>
            <a:ext cx="2833930" cy="1127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B27846D4-720F-F203-53E6-F09064D4FDB6}"/>
              </a:ext>
            </a:extLst>
          </p:cNvPr>
          <p:cNvSpPr txBox="1">
            <a:spLocks/>
          </p:cNvSpPr>
          <p:nvPr/>
        </p:nvSpPr>
        <p:spPr>
          <a:xfrm>
            <a:off x="4467428" y="6445122"/>
            <a:ext cx="2849494" cy="41287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i="1" dirty="0"/>
              <a:t>www.vanderbilt.edu/vinse</a:t>
            </a:r>
            <a:endParaRPr lang="en-US" sz="1800" dirty="0"/>
          </a:p>
        </p:txBody>
      </p:sp>
      <p:pic>
        <p:nvPicPr>
          <p:cNvPr id="19" name="Picture 18" descr="A black and white text&#10;&#10;Description automatically generated">
            <a:extLst>
              <a:ext uri="{FF2B5EF4-FFF2-40B4-BE49-F238E27FC236}">
                <a16:creationId xmlns:a16="http://schemas.microsoft.com/office/drawing/2014/main" id="{DB518F5B-0B19-ED77-E99D-2C53C3859A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65" y="417903"/>
            <a:ext cx="2146015" cy="46600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DBEEA15-60BA-66CB-7480-D8F192AEAA4C}"/>
              </a:ext>
            </a:extLst>
          </p:cNvPr>
          <p:cNvSpPr txBox="1"/>
          <p:nvPr/>
        </p:nvSpPr>
        <p:spPr>
          <a:xfrm>
            <a:off x="4528995" y="2983568"/>
            <a:ext cx="1820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355 Current users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7AF5E-F43F-797B-CF26-6D3DB62D3D30}"/>
              </a:ext>
            </a:extLst>
          </p:cNvPr>
          <p:cNvSpPr txBox="1"/>
          <p:nvPr/>
        </p:nvSpPr>
        <p:spPr>
          <a:xfrm>
            <a:off x="4643184" y="5483535"/>
            <a:ext cx="1625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39 External users</a:t>
            </a:r>
          </a:p>
        </p:txBody>
      </p:sp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1CC41B-7A55-8089-660E-74AF9EB7BF7F}"/>
              </a:ext>
            </a:extLst>
          </p:cNvPr>
          <p:cNvSpPr/>
          <p:nvPr/>
        </p:nvSpPr>
        <p:spPr>
          <a:xfrm>
            <a:off x="6334516" y="0"/>
            <a:ext cx="5857482" cy="6858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4870" y="594702"/>
            <a:ext cx="5949794" cy="2316263"/>
          </a:xfrm>
        </p:spPr>
        <p:txBody>
          <a:bodyPr numCol="2">
            <a:normAutofit/>
          </a:bodyPr>
          <a:lstStyle/>
          <a:p>
            <a:r>
              <a:rPr lang="en-US" sz="1800" dirty="0"/>
              <a:t>Nanoscience community beyond core facilities</a:t>
            </a:r>
          </a:p>
          <a:p>
            <a:r>
              <a:rPr lang="en-US" sz="1800" dirty="0"/>
              <a:t>Nano-bio</a:t>
            </a:r>
          </a:p>
          <a:p>
            <a:pPr lvl="1"/>
            <a:r>
              <a:rPr lang="en-US" sz="1400" dirty="0"/>
              <a:t>Cryo-FIB/SEM for cryo-TEM prep (*</a:t>
            </a:r>
            <a:r>
              <a:rPr lang="en-US" sz="1400" i="1" dirty="0"/>
              <a:t>VU Center for   Structural Biology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Microfluidic devices, microelectrode arrays</a:t>
            </a:r>
            <a:endParaRPr lang="en-US" sz="1800" dirty="0"/>
          </a:p>
          <a:p>
            <a:r>
              <a:rPr lang="en-US" sz="1800" dirty="0"/>
              <a:t>Nano-optics</a:t>
            </a:r>
          </a:p>
          <a:p>
            <a:pPr lvl="1"/>
            <a:r>
              <a:rPr lang="en-US" sz="1400" dirty="0"/>
              <a:t>Si metamaterials</a:t>
            </a:r>
          </a:p>
          <a:p>
            <a:r>
              <a:rPr lang="en-US" sz="1800" dirty="0"/>
              <a:t>Nano/micro-electronics</a:t>
            </a:r>
          </a:p>
          <a:p>
            <a:pPr lvl="1"/>
            <a:r>
              <a:rPr lang="en-US" sz="1400" dirty="0" err="1"/>
              <a:t>GaN</a:t>
            </a:r>
            <a:r>
              <a:rPr lang="en-US" sz="1400" dirty="0"/>
              <a:t> HEMT devices</a:t>
            </a:r>
          </a:p>
          <a:p>
            <a:r>
              <a:rPr lang="en-US" sz="1800" dirty="0"/>
              <a:t>Nano-energy</a:t>
            </a:r>
          </a:p>
          <a:p>
            <a:pPr lvl="1"/>
            <a:r>
              <a:rPr lang="en-US" sz="1400" dirty="0"/>
              <a:t>2D materials</a:t>
            </a:r>
          </a:p>
          <a:p>
            <a:endParaRPr lang="en-US" sz="18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BD78353-55EA-4A8E-992C-DD6AB450973B}"/>
              </a:ext>
            </a:extLst>
          </p:cNvPr>
          <p:cNvSpPr txBox="1">
            <a:spLocks/>
          </p:cNvSpPr>
          <p:nvPr/>
        </p:nvSpPr>
        <p:spPr>
          <a:xfrm>
            <a:off x="6587157" y="188189"/>
            <a:ext cx="5661561" cy="18418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/>
                </a:solidFill>
              </a:rPr>
              <a:t>Recent Additions/Initiatives</a:t>
            </a:r>
          </a:p>
          <a:p>
            <a:r>
              <a:rPr lang="en-US" sz="1600" dirty="0">
                <a:solidFill>
                  <a:schemeClr val="bg1"/>
                </a:solidFill>
              </a:rPr>
              <a:t>XeF</a:t>
            </a:r>
            <a:r>
              <a:rPr lang="en-US" sz="1600" baseline="-25000" dirty="0">
                <a:solidFill>
                  <a:schemeClr val="bg1"/>
                </a:solidFill>
              </a:rPr>
              <a:t>2</a:t>
            </a:r>
            <a:r>
              <a:rPr lang="en-US" sz="1600" dirty="0">
                <a:solidFill>
                  <a:schemeClr val="bg1"/>
                </a:solidFill>
              </a:rPr>
              <a:t> Vapor Etch - SPTS </a:t>
            </a:r>
            <a:r>
              <a:rPr lang="en-US" sz="1600" dirty="0" err="1">
                <a:solidFill>
                  <a:schemeClr val="bg1"/>
                </a:solidFill>
              </a:rPr>
              <a:t>Xactix</a:t>
            </a:r>
            <a:r>
              <a:rPr lang="en-US" sz="1600" dirty="0">
                <a:solidFill>
                  <a:schemeClr val="bg1"/>
                </a:solidFill>
              </a:rPr>
              <a:t> e2</a:t>
            </a:r>
          </a:p>
          <a:p>
            <a:r>
              <a:rPr lang="en-US" sz="1600" dirty="0">
                <a:solidFill>
                  <a:schemeClr val="bg1"/>
                </a:solidFill>
              </a:rPr>
              <a:t>Parylene Coater - SCS </a:t>
            </a:r>
            <a:r>
              <a:rPr lang="en-US" sz="1600" dirty="0" err="1">
                <a:solidFill>
                  <a:schemeClr val="bg1"/>
                </a:solidFill>
              </a:rPr>
              <a:t>Labcoter</a:t>
            </a:r>
            <a:r>
              <a:rPr lang="en-US" sz="1600" dirty="0">
                <a:solidFill>
                  <a:schemeClr val="bg1"/>
                </a:solidFill>
              </a:rPr>
              <a:t> 3</a:t>
            </a:r>
          </a:p>
          <a:p>
            <a:r>
              <a:rPr lang="en-US" sz="1600" dirty="0">
                <a:solidFill>
                  <a:schemeClr val="bg1"/>
                </a:solidFill>
              </a:rPr>
              <a:t>Grinder/Polisher – Buehler </a:t>
            </a:r>
            <a:r>
              <a:rPr lang="en-US" sz="1600" dirty="0" err="1">
                <a:solidFill>
                  <a:schemeClr val="bg1"/>
                </a:solidFill>
              </a:rPr>
              <a:t>Ecomet</a:t>
            </a:r>
            <a:r>
              <a:rPr lang="en-US" sz="1600" dirty="0">
                <a:solidFill>
                  <a:schemeClr val="bg1"/>
                </a:solidFill>
              </a:rPr>
              <a:t> 30</a:t>
            </a:r>
          </a:p>
          <a:p>
            <a:r>
              <a:rPr lang="en-US" sz="1600" dirty="0">
                <a:solidFill>
                  <a:schemeClr val="bg1"/>
                </a:solidFill>
              </a:rPr>
              <a:t>AFM Nanolithography Upgrade – Bruker Dimension Icon</a:t>
            </a:r>
          </a:p>
          <a:p>
            <a:r>
              <a:rPr lang="en-US" sz="1600" dirty="0">
                <a:solidFill>
                  <a:schemeClr val="bg1"/>
                </a:solidFill>
              </a:rPr>
              <a:t>Industrial Affiliates Program – Launching Fall 2024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/>
                </a:solidFill>
              </a:rPr>
              <a:t>Strengths</a:t>
            </a:r>
          </a:p>
          <a:p>
            <a:r>
              <a:rPr lang="en-US" sz="1600" dirty="0">
                <a:solidFill>
                  <a:schemeClr val="bg1"/>
                </a:solidFill>
              </a:rPr>
              <a:t>Tool availability (e.g., EBL and electron microscopes)</a:t>
            </a:r>
          </a:p>
          <a:p>
            <a:r>
              <a:rPr lang="en-US" sz="1600" dirty="0">
                <a:solidFill>
                  <a:schemeClr val="bg1"/>
                </a:solidFill>
              </a:rPr>
              <a:t>Amenable to trying new materials, processes</a:t>
            </a:r>
          </a:p>
          <a:p>
            <a:r>
              <a:rPr lang="en-US" sz="1600" dirty="0">
                <a:solidFill>
                  <a:schemeClr val="bg1"/>
                </a:solidFill>
              </a:rPr>
              <a:t>Built with room to grow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Weaknesses</a:t>
            </a:r>
          </a:p>
          <a:p>
            <a:r>
              <a:rPr lang="en-US" sz="1600" dirty="0">
                <a:solidFill>
                  <a:schemeClr val="bg1"/>
                </a:solidFill>
              </a:rPr>
              <a:t>Toolset sized mainly for chips up to 100 mm wafers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Top-5 Equipment/Capability Wishlist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Enhanced lithography capabilities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Enhanced support for III-V materials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Enhanced support for biotech materials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Enhanced liftoff capabilities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Optical profilometer</a:t>
            </a:r>
          </a:p>
          <a:p>
            <a:pPr marL="457200" indent="-457200">
              <a:buFont typeface="+mj-lt"/>
              <a:buAutoNum type="arabicPeriod"/>
            </a:pPr>
            <a:endParaRPr lang="en-US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432375" y="4890997"/>
            <a:ext cx="5181600" cy="1298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2060"/>
                </a:solidFill>
              </a:rPr>
              <a:t>Talk to me about…</a:t>
            </a:r>
          </a:p>
          <a:p>
            <a:r>
              <a:rPr lang="en-US" sz="1800" dirty="0"/>
              <a:t>XPS and surface analysis</a:t>
            </a:r>
          </a:p>
          <a:p>
            <a:r>
              <a:rPr lang="en-US" sz="1800" dirty="0"/>
              <a:t>Cycling across Iowa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6530438" y="2443349"/>
            <a:ext cx="5661561" cy="1488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94BF0B7-FEE4-6A85-5574-676D69B8325D}"/>
              </a:ext>
            </a:extLst>
          </p:cNvPr>
          <p:cNvSpPr txBox="1">
            <a:spLocks/>
          </p:cNvSpPr>
          <p:nvPr/>
        </p:nvSpPr>
        <p:spPr>
          <a:xfrm>
            <a:off x="3502192" y="6433040"/>
            <a:ext cx="2849494" cy="41287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i="1" dirty="0"/>
              <a:t>www.vanderbilt.edu/vinse</a:t>
            </a:r>
            <a:endParaRPr lang="en-US" sz="18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7A0CEC0-DDC3-19B9-A1AC-846C46EA1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902" y="4774396"/>
            <a:ext cx="2261872" cy="9047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BC77136-424C-3A90-71DE-0EE2546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623" y="5710112"/>
            <a:ext cx="2104808" cy="7229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17CDA0A-6118-B442-BEF6-3982DCC20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684" y="2851349"/>
            <a:ext cx="1753651" cy="172832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F99B0FF-DEC5-862B-55F4-873EA6A294B3}"/>
              </a:ext>
            </a:extLst>
          </p:cNvPr>
          <p:cNvSpPr txBox="1"/>
          <p:nvPr/>
        </p:nvSpPr>
        <p:spPr>
          <a:xfrm>
            <a:off x="4425684" y="2841385"/>
            <a:ext cx="1547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 Pillar Array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66890F-2749-0283-46F1-99B8657313ED}"/>
              </a:ext>
            </a:extLst>
          </p:cNvPr>
          <p:cNvSpPr txBox="1"/>
          <p:nvPr/>
        </p:nvSpPr>
        <p:spPr>
          <a:xfrm>
            <a:off x="3570029" y="4791166"/>
            <a:ext cx="1547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Microfluidics</a:t>
            </a:r>
          </a:p>
        </p:txBody>
      </p:sp>
      <p:pic>
        <p:nvPicPr>
          <p:cNvPr id="8" name="Picture 7" descr="A gold letter v on a black background&#10;&#10;Description automatically generated">
            <a:extLst>
              <a:ext uri="{FF2B5EF4-FFF2-40B4-BE49-F238E27FC236}">
                <a16:creationId xmlns:a16="http://schemas.microsoft.com/office/drawing/2014/main" id="{83E47B40-2ED7-3E64-FB7A-89D46B8ED5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8950" y="5814335"/>
            <a:ext cx="867122" cy="9072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0E39B3F-19FA-78C3-5E3B-3FB48F9FF2A7}"/>
              </a:ext>
            </a:extLst>
          </p:cNvPr>
          <p:cNvSpPr txBox="1"/>
          <p:nvPr/>
        </p:nvSpPr>
        <p:spPr>
          <a:xfrm>
            <a:off x="713054" y="188189"/>
            <a:ext cx="50257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2060"/>
                </a:solidFill>
              </a:rPr>
              <a:t>Key Capabilities &amp;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9B2EE3-081E-E5D4-5813-6537F69BF06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173" y="2910965"/>
            <a:ext cx="2261872" cy="16115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18DEEA-90AB-B115-0FD6-3BAED40935C3}"/>
              </a:ext>
            </a:extLst>
          </p:cNvPr>
          <p:cNvSpPr txBox="1"/>
          <p:nvPr/>
        </p:nvSpPr>
        <p:spPr>
          <a:xfrm>
            <a:off x="288172" y="2888086"/>
            <a:ext cx="1837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Cryo-lamella of C. diff bacteria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AEAD629-11FA-26E3-422C-0D24CB698BAA}"/>
              </a:ext>
            </a:extLst>
          </p:cNvPr>
          <p:cNvGrpSpPr>
            <a:grpSpLocks noChangeAspect="1"/>
          </p:cNvGrpSpPr>
          <p:nvPr/>
        </p:nvGrpSpPr>
        <p:grpSpPr>
          <a:xfrm>
            <a:off x="2624114" y="2904133"/>
            <a:ext cx="1741867" cy="1674919"/>
            <a:chOff x="7431780" y="2283377"/>
            <a:chExt cx="2094109" cy="201362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C2C5C96-9D62-2887-ED6B-37FBA38962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327" b="9115"/>
            <a:stretch/>
          </p:blipFill>
          <p:spPr>
            <a:xfrm rot="16200000">
              <a:off x="7432568" y="2282589"/>
              <a:ext cx="1959023" cy="1960600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01AC5D7-0584-A611-C87C-404FFEB7CBAB}"/>
                </a:ext>
              </a:extLst>
            </p:cNvPr>
            <p:cNvCxnSpPr/>
            <p:nvPr/>
          </p:nvCxnSpPr>
          <p:spPr>
            <a:xfrm>
              <a:off x="9023684" y="4054642"/>
              <a:ext cx="236621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2D2259A-057F-CD20-8347-141B2AF75053}"/>
                </a:ext>
              </a:extLst>
            </p:cNvPr>
            <p:cNvSpPr txBox="1"/>
            <p:nvPr/>
          </p:nvSpPr>
          <p:spPr>
            <a:xfrm>
              <a:off x="8762659" y="3996914"/>
              <a:ext cx="763230" cy="300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100 nm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6CA1F8D-72B9-123B-4AE4-8FB31561BAD8}"/>
              </a:ext>
            </a:extLst>
          </p:cNvPr>
          <p:cNvSpPr txBox="1"/>
          <p:nvPr/>
        </p:nvSpPr>
        <p:spPr>
          <a:xfrm>
            <a:off x="2661696" y="2956379"/>
            <a:ext cx="183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Cryo-ET slice*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9AB658-28BF-83F2-1279-532028FBEB09}"/>
              </a:ext>
            </a:extLst>
          </p:cNvPr>
          <p:cNvSpPr txBox="1"/>
          <p:nvPr/>
        </p:nvSpPr>
        <p:spPr>
          <a:xfrm>
            <a:off x="1638821" y="4491575"/>
            <a:ext cx="1957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H. Pi </a:t>
            </a:r>
            <a:r>
              <a:rPr lang="en-US" sz="1100" i="1" dirty="0"/>
              <a:t>et al. </a:t>
            </a:r>
            <a:r>
              <a:rPr lang="en-US" sz="1100" dirty="0"/>
              <a:t> </a:t>
            </a:r>
            <a:r>
              <a:rPr lang="en-US" sz="1100" i="1" dirty="0"/>
              <a:t>Nature</a:t>
            </a:r>
            <a:r>
              <a:rPr lang="en-US" sz="1100" dirty="0"/>
              <a:t>, </a:t>
            </a:r>
            <a:r>
              <a:rPr lang="en-US" sz="1100" b="1" dirty="0"/>
              <a:t>623, </a:t>
            </a:r>
            <a:r>
              <a:rPr lang="en-US" sz="1100" dirty="0"/>
              <a:t>(2023)</a:t>
            </a:r>
          </a:p>
        </p:txBody>
      </p:sp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a5a7f39-e3be-4ab3-b450-67fa80faecad}" enabled="0" method="" siteId="{ba5a7f39-e3be-4ab3-b450-67fa80faeca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2375</TotalTime>
  <Words>278</Words>
  <Application>Microsoft Office PowerPoint</Application>
  <PresentationFormat>Widescreen</PresentationFormat>
  <Paragraphs>57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Vanderbilt Institute of Nanoscale Science and Engineering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Schmidt, Benjamin Willis</cp:lastModifiedBy>
  <cp:revision>73</cp:revision>
  <dcterms:created xsi:type="dcterms:W3CDTF">2024-05-27T00:13:45Z</dcterms:created>
  <dcterms:modified xsi:type="dcterms:W3CDTF">2024-06-18T18:59:13Z</dcterms:modified>
</cp:coreProperties>
</file>