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83" r:id="rId2"/>
    <p:sldId id="38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3DE96-9EBF-46BE-A05E-6C6306626200}" type="datetimeFigureOut">
              <a:rPr lang="en-CA" smtClean="0"/>
              <a:t>2024-06-14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86695-236A-45C5-9D78-D8B29474E0F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3665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hyperlink" Target="https://www.4dlabs.ca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BE166-D18D-4680-AC71-FBF247A4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844"/>
            <a:ext cx="10515600" cy="1325563"/>
          </a:xfrm>
        </p:spPr>
        <p:txBody>
          <a:bodyPr/>
          <a:lstStyle/>
          <a:p>
            <a:pPr algn="ctr"/>
            <a:r>
              <a:rPr lang="en-CA" dirty="0"/>
              <a:t>4D LABS at Simon Fraser University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34E23-8F37-45A3-8DFB-EB3733C36D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006" y="1258347"/>
            <a:ext cx="5566794" cy="48823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i="1" u="sng" dirty="0"/>
              <a:t>Facility Metrics</a:t>
            </a:r>
          </a:p>
          <a:p>
            <a:r>
              <a:rPr lang="en-CA" sz="1400" dirty="0"/>
              <a:t>open-access facility for Materials Science in Vancouver, BC, Canada</a:t>
            </a:r>
          </a:p>
          <a:p>
            <a:r>
              <a:rPr lang="en-CA" sz="1400" dirty="0"/>
              <a:t>opened in 2010 and reflects an investment of $85mil to date</a:t>
            </a:r>
          </a:p>
          <a:p>
            <a:r>
              <a:rPr lang="en-CA" sz="1400" dirty="0"/>
              <a:t>~30,000 </a:t>
            </a:r>
            <a:r>
              <a:rPr lang="en-CA" sz="1400" dirty="0" err="1"/>
              <a:t>sq</a:t>
            </a:r>
            <a:r>
              <a:rPr lang="en-CA" sz="1400" dirty="0"/>
              <a:t>-ft facility with 5000 </a:t>
            </a:r>
            <a:r>
              <a:rPr lang="en-CA" sz="1400" dirty="0" err="1"/>
              <a:t>sq</a:t>
            </a:r>
            <a:r>
              <a:rPr lang="en-CA" sz="1400" dirty="0"/>
              <a:t>-ft of ISO5 space (bay and chase)</a:t>
            </a:r>
          </a:p>
          <a:p>
            <a:r>
              <a:rPr lang="en-CA" sz="1400" dirty="0"/>
              <a:t>&gt;100 tools in both a fabrication and characterization facility</a:t>
            </a:r>
          </a:p>
          <a:p>
            <a:r>
              <a:rPr lang="en-CA" sz="1400" dirty="0"/>
              <a:t>10 staff including scientists, engineers, and admin</a:t>
            </a:r>
          </a:p>
          <a:p>
            <a:endParaRPr lang="en-CA" sz="1400" dirty="0"/>
          </a:p>
          <a:p>
            <a:r>
              <a:rPr lang="en-CA" sz="1400" dirty="0"/>
              <a:t>25,000 tool hours/year</a:t>
            </a:r>
          </a:p>
          <a:p>
            <a:r>
              <a:rPr lang="en-CA" sz="1400" dirty="0"/>
              <a:t>250 unique users/year including 140 being trained/year</a:t>
            </a:r>
          </a:p>
          <a:p>
            <a:r>
              <a:rPr lang="en-CA" sz="1400" dirty="0"/>
              <a:t>&gt;1,700 users to date, 1/3 industry and 2/3 academic</a:t>
            </a:r>
          </a:p>
          <a:p>
            <a:r>
              <a:rPr lang="en-CA" sz="1400" dirty="0"/>
              <a:t>&gt;190 companies to date</a:t>
            </a:r>
          </a:p>
          <a:p>
            <a:r>
              <a:rPr lang="en-CA" sz="1400" b="1" dirty="0"/>
              <a:t>technology agnostic</a:t>
            </a:r>
          </a:p>
          <a:p>
            <a:endParaRPr lang="en-CA" sz="1400" dirty="0"/>
          </a:p>
          <a:p>
            <a:r>
              <a:rPr lang="en-CA" sz="1400" dirty="0"/>
              <a:t>$1.9mil annual operating budget</a:t>
            </a:r>
          </a:p>
          <a:p>
            <a:pPr lvl="1"/>
            <a:r>
              <a:rPr lang="en-CA" sz="1050" dirty="0"/>
              <a:t>85% external, 10% internal, 5% subsidy</a:t>
            </a:r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C13F0089-62CA-47DD-8501-4179A3CE6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899" y="1258348"/>
            <a:ext cx="4140124" cy="2805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365466-54F0-4252-9E02-B9960E201D2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1684" y="4318697"/>
            <a:ext cx="3147967" cy="2360976"/>
          </a:xfrm>
          <a:prstGeom prst="rect">
            <a:avLst/>
          </a:prstGeom>
        </p:spPr>
      </p:pic>
      <p:pic>
        <p:nvPicPr>
          <p:cNvPr id="10" name="Picture 2" descr="C:\Users\nsieb\Documents\4D LABS\Data\Professional Photography\2012-March13\4d labs 618.jpg">
            <a:extLst>
              <a:ext uri="{FF2B5EF4-FFF2-40B4-BE49-F238E27FC236}">
                <a16:creationId xmlns:a16="http://schemas.microsoft.com/office/drawing/2014/main" id="{D7BA8576-C3B7-4DB2-806A-14B889C4B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07883" y="4318697"/>
            <a:ext cx="3147967" cy="236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49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EB4A7-DB98-44FA-ACF2-3C723CD1AA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1638" y="318783"/>
            <a:ext cx="5181600" cy="1937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i="1" u="sng" dirty="0"/>
              <a:t>Key capabilities</a:t>
            </a:r>
          </a:p>
          <a:p>
            <a:r>
              <a:rPr lang="en-CA" sz="1600" dirty="0"/>
              <a:t>DRIE</a:t>
            </a:r>
          </a:p>
          <a:p>
            <a:r>
              <a:rPr lang="en-CA" sz="1600" dirty="0"/>
              <a:t>multiple PVD systems</a:t>
            </a:r>
          </a:p>
          <a:p>
            <a:r>
              <a:rPr lang="en-CA" sz="1600" dirty="0"/>
              <a:t>wafer bonder</a:t>
            </a:r>
          </a:p>
          <a:p>
            <a:r>
              <a:rPr lang="en-CA" sz="1600" dirty="0"/>
              <a:t>SEM/FIB and analytical TEM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48469-78E0-4961-AEC5-B59EF57E6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318782"/>
            <a:ext cx="5181600" cy="1904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i="1" u="sng" dirty="0"/>
              <a:t>Recent additions</a:t>
            </a:r>
          </a:p>
          <a:p>
            <a:r>
              <a:rPr lang="en-CA" sz="1600" dirty="0"/>
              <a:t>environmental SEM</a:t>
            </a:r>
          </a:p>
          <a:p>
            <a:r>
              <a:rPr lang="en-CA" sz="1600" dirty="0"/>
              <a:t>XRF</a:t>
            </a:r>
          </a:p>
          <a:p>
            <a:r>
              <a:rPr lang="en-CA" sz="1600" dirty="0"/>
              <a:t>particle size analyzer</a:t>
            </a:r>
          </a:p>
          <a:p>
            <a:r>
              <a:rPr lang="en-CA" sz="1600" dirty="0"/>
              <a:t>fuel cell test station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EB64EED-21EB-48D4-B0AC-B3356E68EB78}"/>
              </a:ext>
            </a:extLst>
          </p:cNvPr>
          <p:cNvSpPr txBox="1">
            <a:spLocks/>
          </p:cNvSpPr>
          <p:nvPr/>
        </p:nvSpPr>
        <p:spPr>
          <a:xfrm>
            <a:off x="6096000" y="4265802"/>
            <a:ext cx="5181600" cy="2204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2400" i="1" u="sng" dirty="0"/>
              <a:t>Top 5 wish-list</a:t>
            </a:r>
          </a:p>
          <a:p>
            <a:r>
              <a:rPr lang="en-CA" sz="1600" dirty="0"/>
              <a:t>XPS replacement</a:t>
            </a:r>
          </a:p>
          <a:p>
            <a:r>
              <a:rPr lang="en-CA" sz="1600" dirty="0"/>
              <a:t>TEM replacement</a:t>
            </a:r>
          </a:p>
          <a:p>
            <a:r>
              <a:rPr lang="en-CA" sz="1600" dirty="0"/>
              <a:t>mechanical testing capabilities</a:t>
            </a:r>
          </a:p>
          <a:p>
            <a:r>
              <a:rPr lang="en-CA" sz="1600" dirty="0" err="1"/>
              <a:t>porosimeter</a:t>
            </a:r>
            <a:endParaRPr lang="en-CA" sz="1600" dirty="0"/>
          </a:p>
          <a:p>
            <a:r>
              <a:rPr lang="en-CA" sz="1600" dirty="0"/>
              <a:t>micro-CT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F210405-F0E2-4CCF-90A8-51642CBD563C}"/>
              </a:ext>
            </a:extLst>
          </p:cNvPr>
          <p:cNvSpPr txBox="1">
            <a:spLocks/>
          </p:cNvSpPr>
          <p:nvPr/>
        </p:nvSpPr>
        <p:spPr>
          <a:xfrm>
            <a:off x="6096000" y="2472270"/>
            <a:ext cx="5615388" cy="107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2400" i="1" u="sng" dirty="0"/>
              <a:t>New funding announced!!</a:t>
            </a:r>
          </a:p>
          <a:p>
            <a:r>
              <a:rPr lang="en-CA" sz="1600" dirty="0"/>
              <a:t>$8.6mil project funding for major tool upgrade for quantum fabrication (lithography, deposition, etching, packaging)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997E7D8-D827-4084-9906-8123BF57F825}"/>
              </a:ext>
            </a:extLst>
          </p:cNvPr>
          <p:cNvSpPr txBox="1">
            <a:spLocks/>
          </p:cNvSpPr>
          <p:nvPr/>
        </p:nvSpPr>
        <p:spPr>
          <a:xfrm>
            <a:off x="349541" y="4376957"/>
            <a:ext cx="5181600" cy="1663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2400" i="1" u="sng" dirty="0"/>
              <a:t>Talk to me about</a:t>
            </a:r>
          </a:p>
          <a:p>
            <a:r>
              <a:rPr lang="en-CA" sz="1600" dirty="0"/>
              <a:t>laundry</a:t>
            </a:r>
          </a:p>
          <a:p>
            <a:r>
              <a:rPr lang="en-CA" sz="1600" dirty="0"/>
              <a:t>hiking</a:t>
            </a:r>
          </a:p>
          <a:p>
            <a:pPr>
              <a:buFontTx/>
              <a:buChar char="-"/>
            </a:pPr>
            <a:endParaRPr lang="en-CA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CA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EC8477-8807-44CB-A16B-ED1016818D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421423" y="604006"/>
            <a:ext cx="1959661" cy="14697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980226-39AB-4CDD-89A4-E9768A5F8F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5678" y="4453484"/>
            <a:ext cx="2065407" cy="15551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BAB608-C865-47F4-A1B3-33BC0D8CE09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3507646"/>
            <a:ext cx="4509551" cy="4064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F532F4-12E6-488C-80F6-56E162CEBC0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562" y="318782"/>
            <a:ext cx="2622800" cy="1868062"/>
          </a:xfrm>
          <a:prstGeom prst="rect">
            <a:avLst/>
          </a:prstGeom>
        </p:spPr>
      </p:pic>
      <p:grpSp>
        <p:nvGrpSpPr>
          <p:cNvPr id="24" name="Group 3">
            <a:extLst>
              <a:ext uri="{FF2B5EF4-FFF2-40B4-BE49-F238E27FC236}">
                <a16:creationId xmlns:a16="http://schemas.microsoft.com/office/drawing/2014/main" id="{5FB18DE5-77DC-46DA-9D95-591B7DC23008}"/>
              </a:ext>
            </a:extLst>
          </p:cNvPr>
          <p:cNvGrpSpPr>
            <a:grpSpLocks/>
          </p:cNvGrpSpPr>
          <p:nvPr/>
        </p:nvGrpSpPr>
        <p:grpSpPr bwMode="auto">
          <a:xfrm>
            <a:off x="528598" y="2288096"/>
            <a:ext cx="2699825" cy="1801537"/>
            <a:chOff x="10945813" y="16292513"/>
            <a:chExt cx="4318000" cy="2881312"/>
          </a:xfrm>
        </p:grpSpPr>
        <p:pic>
          <p:nvPicPr>
            <p:cNvPr id="25" name="Picture 67">
              <a:extLst>
                <a:ext uri="{FF2B5EF4-FFF2-40B4-BE49-F238E27FC236}">
                  <a16:creationId xmlns:a16="http://schemas.microsoft.com/office/drawing/2014/main" id="{307B78AC-0214-42F0-B098-E089F01A2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5813" y="16292513"/>
              <a:ext cx="4318000" cy="288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Straight Connector 66">
              <a:extLst>
                <a:ext uri="{FF2B5EF4-FFF2-40B4-BE49-F238E27FC236}">
                  <a16:creationId xmlns:a16="http://schemas.microsoft.com/office/drawing/2014/main" id="{E91AFFDA-D5A2-441E-9959-6BB52D88AD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349413" y="19102388"/>
              <a:ext cx="846137" cy="0"/>
            </a:xfrm>
            <a:prstGeom prst="line">
              <a:avLst/>
            </a:prstGeom>
            <a:noFill/>
            <a:ln w="25400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TextBox 61">
              <a:extLst>
                <a:ext uri="{FF2B5EF4-FFF2-40B4-BE49-F238E27FC236}">
                  <a16:creationId xmlns:a16="http://schemas.microsoft.com/office/drawing/2014/main" id="{2A8693E3-92EB-4FAF-8DA3-302AB542E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49412" y="18791342"/>
              <a:ext cx="846137" cy="29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CA" altLang="en-US" sz="12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5 </a:t>
              </a:r>
              <a:r>
                <a:rPr lang="en-CA" altLang="en-US" sz="11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µm</a:t>
              </a:r>
              <a:endParaRPr lang="en-CA" altLang="en-US" sz="1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36E0CF69-5295-422B-816E-14C8095F45D9}"/>
              </a:ext>
            </a:extLst>
          </p:cNvPr>
          <p:cNvSpPr/>
          <p:nvPr/>
        </p:nvSpPr>
        <p:spPr>
          <a:xfrm>
            <a:off x="9675556" y="6341326"/>
            <a:ext cx="2414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hlinkClick r:id="rId7"/>
              </a:rPr>
              <a:t>https://www.4dlabs.ca/</a:t>
            </a:r>
            <a:endParaRPr lang="en-CA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E9D3ABD-6E79-4890-AFAB-B8AE55E9CA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4038" y="4719620"/>
            <a:ext cx="1657350" cy="16573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B108A67-DFE8-4777-94BD-0B0F0180B90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4803" y="2288096"/>
            <a:ext cx="1956282" cy="180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34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5895</TotalTime>
  <Words>193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Office Theme</vt:lpstr>
      <vt:lpstr>4D LABS at Simon Fraser University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Nathanael Sieb</cp:lastModifiedBy>
  <cp:revision>58</cp:revision>
  <dcterms:created xsi:type="dcterms:W3CDTF">2024-05-27T00:13:45Z</dcterms:created>
  <dcterms:modified xsi:type="dcterms:W3CDTF">2024-06-14T17:07:56Z</dcterms:modified>
</cp:coreProperties>
</file>