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0" r:id="rId2"/>
    <p:sldId id="258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3" autoAdjust="0"/>
    <p:restoredTop sz="94660"/>
  </p:normalViewPr>
  <p:slideViewPr>
    <p:cSldViewPr snapToGrid="0">
      <p:cViewPr varScale="1">
        <p:scale>
          <a:sx n="90" d="100"/>
          <a:sy n="90" d="100"/>
        </p:scale>
        <p:origin x="96" y="51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200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FY23 EMSAL Revenue by College</a:t>
            </a:r>
          </a:p>
        </c:rich>
      </c:tx>
      <c:layout>
        <c:manualLayout>
          <c:xMode val="edge"/>
          <c:yMode val="edge"/>
          <c:x val="7.4187445319335077E-2"/>
          <c:y val="1.4999999999999999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20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6.0465879265091879E-2"/>
          <c:y val="0.29354999999999998"/>
          <c:w val="0.38413888888888892"/>
          <c:h val="0.69145000000000012"/>
        </c:manualLayout>
      </c:layout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113C-7047-B432-D8DEF75AD18C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113C-7047-B432-D8DEF75AD18C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113C-7047-B432-D8DEF75AD18C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113C-7047-B432-D8DEF75AD18C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9-113C-7047-B432-D8DEF75AD18C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B-113C-7047-B432-D8DEF75AD18C}"/>
              </c:ext>
            </c:extLst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D-6D75-4229-B606-7F765ACC500B}"/>
              </c:ext>
            </c:extLst>
          </c:dPt>
          <c:dLbls>
            <c:dLbl>
              <c:idx val="0"/>
              <c:layout>
                <c:manualLayout>
                  <c:x val="-0.15175787401574803"/>
                  <c:y val="-0.10098188976377961"/>
                </c:manualLayout>
              </c:layout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separator>, </c:separator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113C-7047-B432-D8DEF75AD18C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0.10474496937882764"/>
                  <c:y val="0.11350472440944882"/>
                </c:manualLayout>
              </c:layout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separator>, </c:separator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5-113C-7047-B432-D8DEF75AD18C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-2.029090113735783E-2"/>
                  <c:y val="2.7990551181102361E-2"/>
                </c:manualLayout>
              </c:layout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separator>, </c:separator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7-113C-7047-B432-D8DEF75AD18C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5.1662292213473064E-3"/>
                  <c:y val="4.8386614173228301E-2"/>
                </c:manualLayout>
              </c:layout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separator>, </c:separator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9-113C-7047-B432-D8DEF75AD18C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delete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B-113C-7047-B432-D8DEF75AD18C}"/>
                </c:ext>
                <c:ext xmlns:c15="http://schemas.microsoft.com/office/drawing/2012/chart" uri="{CE6537A1-D6FC-4f65-9D91-7224C49458BB}"/>
              </c:extLst>
            </c:dLbl>
            <c:dLbl>
              <c:idx val="6"/>
              <c:delete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D-6D75-4229-B606-7F765ACC500B}"/>
                </c:ext>
                <c:ext xmlns:c15="http://schemas.microsoft.com/office/drawing/2012/chart" uri="{CE6537A1-D6FC-4f65-9D91-7224C49458BB}"/>
              </c:extLst>
            </c:dLbl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33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eparator>, </c:separator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chart_dept_FY23!$A$62:$A$68</c:f>
              <c:strCache>
                <c:ptCount val="7"/>
                <c:pt idx="0">
                  <c:v>College of Engineering</c:v>
                </c:pt>
                <c:pt idx="1">
                  <c:v>College of Science</c:v>
                </c:pt>
                <c:pt idx="2">
                  <c:v>College of Mines and Earth Sciences</c:v>
                </c:pt>
                <c:pt idx="3">
                  <c:v>School of Medicine</c:v>
                </c:pt>
                <c:pt idx="4">
                  <c:v>College of Pharmacy</c:v>
                </c:pt>
                <c:pt idx="5">
                  <c:v>EGI</c:v>
                </c:pt>
                <c:pt idx="6">
                  <c:v>SCI</c:v>
                </c:pt>
              </c:strCache>
            </c:strRef>
          </c:cat>
          <c:val>
            <c:numRef>
              <c:f>chart_dept_FY23!$B$62:$B$68</c:f>
              <c:numCache>
                <c:formatCode>"$"#,##0.00</c:formatCode>
                <c:ptCount val="7"/>
                <c:pt idx="0">
                  <c:v>93075.32</c:v>
                </c:pt>
                <c:pt idx="1">
                  <c:v>41004.629999999997</c:v>
                </c:pt>
                <c:pt idx="2">
                  <c:v>28326.850000000002</c:v>
                </c:pt>
                <c:pt idx="3">
                  <c:v>3820.05</c:v>
                </c:pt>
                <c:pt idx="4">
                  <c:v>4284.25</c:v>
                </c:pt>
                <c:pt idx="5">
                  <c:v>713.21</c:v>
                </c:pt>
                <c:pt idx="6">
                  <c:v>485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C-113C-7047-B432-D8DEF75AD18C}"/>
            </c:ext>
          </c:extLst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61062620297462822"/>
          <c:y val="0.19865590551181106"/>
          <c:w val="0.36715157480314958"/>
          <c:h val="0.72634409448818893"/>
        </c:manualLayout>
      </c:layout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A0B4E041-5B30-449E-89CD-3BB2E957751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="" xmlns:a16="http://schemas.microsoft.com/office/drawing/2014/main" id="{D1070052-31B7-4B73-AE70-7A82917695A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EC7E2BA1-4305-4BE5-8B30-F8CDEBB8FE6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051EF09-6EB1-4B8A-81B7-6BB8A9B52FA5}" type="datetimeFigureOut">
              <a:rPr lang="en-US" smtClean="0"/>
              <a:t>6/20/2024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A6A91BE3-A4E4-45F0-9C4C-1F0E3D4051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3C0C109B-F7BB-44BA-875D-CA3BD3CF28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0575712-7486-492B-A91F-E6BED381B2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95593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56C43C53-5A09-426C-8154-F38D22B230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B6AF8E2E-F5A8-486D-B271-6EE7312357A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3B446D32-B6CF-4B13-9FEB-1548A69AA22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051EF09-6EB1-4B8A-81B7-6BB8A9B52FA5}" type="datetimeFigureOut">
              <a:rPr lang="en-US" smtClean="0"/>
              <a:t>6/20/2024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1BFE7B0E-C37B-4AAC-B243-C0698CD887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6F33DB7C-F698-4F1F-BF94-135D4FBF97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0575712-7486-492B-A91F-E6BED381B2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42327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1F399487-2582-45ED-9165-C0FEB22AC6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45D249D7-E7BB-4ED1-9617-9A981FBAA7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70C0CF4E-AA7B-4E71-9B11-E66D6153B2D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051EF09-6EB1-4B8A-81B7-6BB8A9B52FA5}" type="datetimeFigureOut">
              <a:rPr lang="en-US" smtClean="0"/>
              <a:t>6/20/2024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864133C7-EE4D-42EB-9517-6B0EB82652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87C9EF07-6B8E-4063-815D-E1209D1486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0575712-7486-492B-A91F-E6BED381B2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78524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DC227A91-D0F2-4C2E-92F4-998638FB3B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B4C7DCCB-3F45-4730-8FDA-33303F86D51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353A550D-5F29-4273-9041-AC34A301452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33156811-1172-4F12-AFE3-6FFC7B25C08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051EF09-6EB1-4B8A-81B7-6BB8A9B52FA5}" type="datetimeFigureOut">
              <a:rPr lang="en-US" smtClean="0"/>
              <a:t>6/20/2024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D78755F0-5209-49E5-BBE5-A1CB40AF42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4B85E2E6-FA0F-4A9D-8019-261A3C0C54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0575712-7486-492B-A91F-E6BED381B2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48504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CC4D0CDC-B150-4345-88DE-9242F8B76B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DAD0543D-7A38-4E41-831A-4669424A957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956E1A9E-7477-4DD0-A9DD-686E805671F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="" xmlns:a16="http://schemas.microsoft.com/office/drawing/2014/main" id="{0432959D-59CD-412E-9169-EE5243C5AA1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="" xmlns:a16="http://schemas.microsoft.com/office/drawing/2014/main" id="{763E6A74-DD72-4DEB-8BB7-FC8E94F6A80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="" xmlns:a16="http://schemas.microsoft.com/office/drawing/2014/main" id="{F969A5FA-06F2-4E3A-80A3-30DC775672D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051EF09-6EB1-4B8A-81B7-6BB8A9B52FA5}" type="datetimeFigureOut">
              <a:rPr lang="en-US" smtClean="0"/>
              <a:t>6/20/2024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="" xmlns:a16="http://schemas.microsoft.com/office/drawing/2014/main" id="{5FFA326B-7E67-4712-B9ED-3763323B30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="" xmlns:a16="http://schemas.microsoft.com/office/drawing/2014/main" id="{C4BD27D0-0D38-492D-85CA-7617A8271A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0575712-7486-492B-A91F-E6BED381B2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33115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600A3CDC-3870-463E-94EC-04300DDF03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="" xmlns:a16="http://schemas.microsoft.com/office/drawing/2014/main" id="{1BD75855-AC2C-40AC-87AD-01323177738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051EF09-6EB1-4B8A-81B7-6BB8A9B52FA5}" type="datetimeFigureOut">
              <a:rPr lang="en-US" smtClean="0"/>
              <a:t>6/20/2024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="" xmlns:a16="http://schemas.microsoft.com/office/drawing/2014/main" id="{3509956B-59A5-4A7E-89B3-3E360225C1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4AD88197-D578-43FA-9139-BB56174A43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0575712-7486-492B-A91F-E6BED381B2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255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="" xmlns:a16="http://schemas.microsoft.com/office/drawing/2014/main" id="{B1CEEC14-3630-43D6-94C4-214A757CA7B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051EF09-6EB1-4B8A-81B7-6BB8A9B52FA5}" type="datetimeFigureOut">
              <a:rPr lang="en-US" smtClean="0"/>
              <a:t>6/20/2024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="" xmlns:a16="http://schemas.microsoft.com/office/drawing/2014/main" id="{92CE65EA-DE1A-448D-B83B-71F6B4D951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F136D730-0BC0-4592-88FF-E95A129E93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0575712-7486-492B-A91F-E6BED381B2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80358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860AEE01-2169-4194-AC3E-23EC4660F9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4AE052F2-E9CA-424F-BA53-B81F14B44C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523468CB-6F5F-4BA9-80B8-B326FE50181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92435435-FB89-48CB-A780-FAB49693BAB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051EF09-6EB1-4B8A-81B7-6BB8A9B52FA5}" type="datetimeFigureOut">
              <a:rPr lang="en-US" smtClean="0"/>
              <a:t>6/20/2024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077B43AE-0FF3-4051-ABD8-A7B8AA4107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B012ECC1-AE42-42D1-9B6B-9B338A7A41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0575712-7486-492B-A91F-E6BED381B2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14426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AFE1BD0A-EB31-408C-BCFC-978DD91B41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="" xmlns:a16="http://schemas.microsoft.com/office/drawing/2014/main" id="{21342C1E-E3F7-454B-92AC-1058C9F50CB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EFA834ED-5D65-401C-8C79-DC4343FFC7A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067E0D7D-3214-41F4-AF4C-CEBCD467F91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051EF09-6EB1-4B8A-81B7-6BB8A9B52FA5}" type="datetimeFigureOut">
              <a:rPr lang="en-US" smtClean="0"/>
              <a:t>6/20/2024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AECCF1FA-5D2C-41BB-BDC5-8E3BAC1C28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E3250309-74A5-451D-BAF9-E493E42602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0575712-7486-492B-A91F-E6BED381B2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65954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563EE72A-16EC-473D-90B1-243115A6B9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="" xmlns:a16="http://schemas.microsoft.com/office/drawing/2014/main" id="{A31A3A3C-839D-4DB8-92AA-14CEAEDB1C1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198F70D2-372B-46C1-8495-287372F0AB0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051EF09-6EB1-4B8A-81B7-6BB8A9B52FA5}" type="datetimeFigureOut">
              <a:rPr lang="en-US" smtClean="0"/>
              <a:t>6/20/2024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B12B2388-8184-45C4-95FD-B117FE83C6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45A4E0A8-A111-47DA-957E-36722FCB2E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0575712-7486-492B-A91F-E6BED381B2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49589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="" xmlns:a16="http://schemas.microsoft.com/office/drawing/2014/main" id="{92CFFA4D-22E5-419F-909C-18011D45D79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="" xmlns:a16="http://schemas.microsoft.com/office/drawing/2014/main" id="{15824A1D-A625-486A-A90C-0A6AE2B4E98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2D34E846-8494-4BB6-AD79-28698751A55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051EF09-6EB1-4B8A-81B7-6BB8A9B52FA5}" type="datetimeFigureOut">
              <a:rPr lang="en-US" smtClean="0"/>
              <a:t>6/20/2024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C0E96A11-5156-4F47-94D1-11009A2309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9A28394B-F354-442F-9D6B-A0AC42B883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0575712-7486-492B-A91F-E6BED381B2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7614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="" xmlns:a16="http://schemas.microsoft.com/office/drawing/2014/main" id="{FD6954A6-9A49-4B03-A949-A597C7F253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C18ADB37-F41D-4F30-862F-3B4CC5C74D9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="" xmlns:a16="http://schemas.microsoft.com/office/drawing/2014/main" id="{68045DBA-EFA3-4955-BC4D-0A2A36D738CC}"/>
              </a:ext>
            </a:extLst>
          </p:cNvPr>
          <p:cNvPicPr>
            <a:picLocks noChangeAspect="1"/>
          </p:cNvPicPr>
          <p:nvPr userDrawn="1"/>
        </p:nvPicPr>
        <p:blipFill>
          <a:blip r:embed="rId13" cstate="print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066983"/>
            <a:ext cx="777834" cy="791018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CEBFB3DD-FBD7-44F6-8C1F-2D509A00B081}"/>
              </a:ext>
            </a:extLst>
          </p:cNvPr>
          <p:cNvSpPr txBox="1"/>
          <p:nvPr userDrawn="1"/>
        </p:nvSpPr>
        <p:spPr>
          <a:xfrm>
            <a:off x="682831" y="6502041"/>
            <a:ext cx="97209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0" i="1" dirty="0">
                <a:solidFill>
                  <a:schemeClr val="bg1">
                    <a:lumMod val="50000"/>
                  </a:schemeClr>
                </a:solidFill>
              </a:rPr>
              <a:t>UGIM 2024 </a:t>
            </a:r>
          </a:p>
        </p:txBody>
      </p:sp>
    </p:spTree>
    <p:extLst>
      <p:ext uri="{BB962C8B-B14F-4D97-AF65-F5344CB8AC3E}">
        <p14:creationId xmlns:p14="http://schemas.microsoft.com/office/powerpoint/2010/main" val="17187247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chart" Target="../charts/chart1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110" y="544183"/>
            <a:ext cx="2808788" cy="569827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21840" y="749993"/>
            <a:ext cx="1268141" cy="497570"/>
          </a:xfrm>
          <a:prstGeom prst="rect">
            <a:avLst/>
          </a:prstGeom>
        </p:spPr>
      </p:pic>
      <p:sp>
        <p:nvSpPr>
          <p:cNvPr id="6" name="Title 3">
            <a:extLst>
              <a:ext uri="{FF2B5EF4-FFF2-40B4-BE49-F238E27FC236}">
                <a16:creationId xmlns="" xmlns:a16="http://schemas.microsoft.com/office/drawing/2014/main" id="{72C0E254-CB59-448D-A91A-8DA1824D7D1D}"/>
              </a:ext>
            </a:extLst>
          </p:cNvPr>
          <p:cNvSpPr txBox="1">
            <a:spLocks/>
          </p:cNvSpPr>
          <p:nvPr/>
        </p:nvSpPr>
        <p:spPr>
          <a:xfrm>
            <a:off x="0" y="31347"/>
            <a:ext cx="12192000" cy="615055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b="1" dirty="0"/>
              <a:t>Utah </a:t>
            </a:r>
            <a:r>
              <a:rPr lang="en-US" sz="3600" b="1" dirty="0" err="1"/>
              <a:t>Nanofab</a:t>
            </a:r>
            <a:r>
              <a:rPr lang="en-US" sz="3600" b="1" dirty="0"/>
              <a:t> – Electron Microscopy &amp; Surface Analysis Lab</a:t>
            </a:r>
          </a:p>
        </p:txBody>
      </p:sp>
      <p:sp>
        <p:nvSpPr>
          <p:cNvPr id="7" name="Content Placeholder 4">
            <a:extLst>
              <a:ext uri="{FF2B5EF4-FFF2-40B4-BE49-F238E27FC236}">
                <a16:creationId xmlns="" xmlns:a16="http://schemas.microsoft.com/office/drawing/2014/main" id="{F7E50883-A196-46AD-9292-DCCBA5922031}"/>
              </a:ext>
            </a:extLst>
          </p:cNvPr>
          <p:cNvSpPr txBox="1">
            <a:spLocks/>
          </p:cNvSpPr>
          <p:nvPr/>
        </p:nvSpPr>
        <p:spPr>
          <a:xfrm>
            <a:off x="0" y="1483085"/>
            <a:ext cx="5343898" cy="4693413"/>
          </a:xfrm>
          <a:prstGeom prst="rect">
            <a:avLst/>
          </a:prstGeom>
        </p:spPr>
        <p:txBody>
          <a:bodyPr>
            <a:normAutofit fontScale="9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1900" i="1" u="sng" dirty="0"/>
              <a:t>Facilities Metrics</a:t>
            </a:r>
          </a:p>
          <a:p>
            <a:r>
              <a:rPr lang="en-US" sz="1900" dirty="0"/>
              <a:t>Built in 2011 @ a cost of ~$25M</a:t>
            </a:r>
            <a:br>
              <a:rPr lang="en-US" sz="1900" dirty="0"/>
            </a:br>
            <a:r>
              <a:rPr lang="en-US" sz="1900" dirty="0"/>
              <a:t>(cleanroom + EMSAL)</a:t>
            </a:r>
          </a:p>
          <a:p>
            <a:r>
              <a:rPr lang="en-US" sz="1900" dirty="0"/>
              <a:t>5,300 </a:t>
            </a:r>
            <a:r>
              <a:rPr lang="en-US" sz="1900" dirty="0" err="1"/>
              <a:t>sq</a:t>
            </a:r>
            <a:r>
              <a:rPr lang="en-US" sz="1900" dirty="0"/>
              <a:t> </a:t>
            </a:r>
            <a:r>
              <a:rPr lang="en-US" sz="1900" dirty="0" err="1"/>
              <a:t>ft</a:t>
            </a:r>
            <a:r>
              <a:rPr lang="en-US" sz="1900" dirty="0"/>
              <a:t> characterization &amp; microscopy </a:t>
            </a:r>
          </a:p>
          <a:p>
            <a:r>
              <a:rPr lang="en-US" sz="1900" dirty="0"/>
              <a:t>4 technical staff – including lab manager</a:t>
            </a:r>
          </a:p>
          <a:p>
            <a:r>
              <a:rPr lang="en-US" sz="1900" dirty="0"/>
              <a:t>2 support staff</a:t>
            </a:r>
          </a:p>
          <a:p>
            <a:r>
              <a:rPr lang="en-US" sz="1900" dirty="0"/>
              <a:t>50 major tools – $11.3M </a:t>
            </a:r>
          </a:p>
          <a:p>
            <a:r>
              <a:rPr lang="en-US" sz="1900" dirty="0"/>
              <a:t>199 unique internal users/year</a:t>
            </a:r>
          </a:p>
          <a:p>
            <a:r>
              <a:rPr lang="en-US" sz="1900" dirty="0"/>
              <a:t>64 unique external users/year</a:t>
            </a:r>
          </a:p>
          <a:p>
            <a:r>
              <a:rPr lang="en-US" sz="1900" dirty="0"/>
              <a:t>Tool usage 7879 hours / year </a:t>
            </a:r>
            <a:br>
              <a:rPr lang="en-US" sz="1900" dirty="0"/>
            </a:br>
            <a:r>
              <a:rPr lang="en-US" sz="1900" dirty="0"/>
              <a:t>(52% external by</a:t>
            </a:r>
            <a:br>
              <a:rPr lang="en-US" sz="1900" dirty="0"/>
            </a:br>
            <a:r>
              <a:rPr lang="en-US" sz="1900" dirty="0"/>
              <a:t>revenue)</a:t>
            </a:r>
          </a:p>
          <a:p>
            <a:r>
              <a:rPr lang="en-US" sz="1900" dirty="0"/>
              <a:t>$554k operating expense FY2023</a:t>
            </a:r>
          </a:p>
          <a:p>
            <a:r>
              <a:rPr lang="en-US" sz="1900" dirty="0"/>
              <a:t>Revenue $447k:  38% internal, 62 % external </a:t>
            </a:r>
          </a:p>
          <a:p>
            <a:r>
              <a:rPr lang="en-US" sz="1900" dirty="0"/>
              <a:t>Subsidy: $448k* includes coverage</a:t>
            </a:r>
            <a:br>
              <a:rPr lang="en-US" sz="1900" dirty="0"/>
            </a:br>
            <a:r>
              <a:rPr lang="en-US" sz="1900" dirty="0"/>
              <a:t>for deficits from previous years</a:t>
            </a:r>
            <a:endParaRPr lang="en-US" sz="1800" dirty="0"/>
          </a:p>
          <a:p>
            <a:endParaRPr lang="en-US" sz="1800" dirty="0"/>
          </a:p>
          <a:p>
            <a:pPr marL="0" indent="0">
              <a:buFont typeface="Arial" panose="020B0604020202020204" pitchFamily="34" charset="0"/>
              <a:buNone/>
            </a:pPr>
            <a:endParaRPr lang="en-US" sz="1800" dirty="0"/>
          </a:p>
        </p:txBody>
      </p:sp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B6D12CFA-E08A-4C76-901F-22C55F546822}"/>
              </a:ext>
            </a:extLst>
          </p:cNvPr>
          <p:cNvSpPr txBox="1"/>
          <p:nvPr/>
        </p:nvSpPr>
        <p:spPr>
          <a:xfrm>
            <a:off x="4675085" y="5789707"/>
            <a:ext cx="12970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Yoga Studio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1AFF42D3-80A5-4855-ACB9-A7B7F2B38803}"/>
              </a:ext>
            </a:extLst>
          </p:cNvPr>
          <p:cNvSpPr txBox="1"/>
          <p:nvPr/>
        </p:nvSpPr>
        <p:spPr>
          <a:xfrm>
            <a:off x="8027217" y="5789707"/>
            <a:ext cx="15720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Main Entrance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2C12A77D-D45C-4237-AE4E-0DB47C8DC114}"/>
              </a:ext>
            </a:extLst>
          </p:cNvPr>
          <p:cNvSpPr txBox="1"/>
          <p:nvPr/>
        </p:nvSpPr>
        <p:spPr>
          <a:xfrm>
            <a:off x="8027217" y="2813304"/>
            <a:ext cx="175092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Avian </a:t>
            </a:r>
          </a:p>
          <a:p>
            <a:r>
              <a:rPr lang="en-US" b="1" dirty="0">
                <a:solidFill>
                  <a:schemeClr val="bg1"/>
                </a:solidFill>
              </a:rPr>
              <a:t>Outdoor Seating</a:t>
            </a: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00673" y="1373095"/>
            <a:ext cx="3691327" cy="228600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73155" y="1287715"/>
            <a:ext cx="3784549" cy="2514600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59866" y="3968101"/>
            <a:ext cx="2667079" cy="2705362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9599314" y="1318713"/>
            <a:ext cx="2023329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2400" b="1" dirty="0"/>
              <a:t>External users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308780" y="611681"/>
            <a:ext cx="357444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Brian Van </a:t>
            </a:r>
            <a:r>
              <a:rPr lang="en-US" sz="2000" dirty="0" err="1"/>
              <a:t>Devener</a:t>
            </a:r>
            <a:r>
              <a:rPr lang="en-US" sz="2000" dirty="0"/>
              <a:t>, Lab Manager</a:t>
            </a:r>
          </a:p>
        </p:txBody>
      </p:sp>
      <p:graphicFrame>
        <p:nvGraphicFramePr>
          <p:cNvPr id="18" name="Chart 17">
            <a:extLst>
              <a:ext uri="{FF2B5EF4-FFF2-40B4-BE49-F238E27FC236}">
                <a16:creationId xmlns="" xmlns:a16="http://schemas.microsoft.com/office/drawing/2014/main" id="{1F5DAFC6-12B9-CE48-884B-C748EA09C36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557064812"/>
              </p:ext>
            </p:extLst>
          </p:nvPr>
        </p:nvGraphicFramePr>
        <p:xfrm>
          <a:off x="7569725" y="4050781"/>
          <a:ext cx="4571999" cy="24882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1470160" y="923735"/>
            <a:ext cx="104483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EMSAL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8547771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AD88CB65-5E3F-42D3-AA02-EF1F9FEDDD4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0847" y="175156"/>
            <a:ext cx="5505450" cy="4837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b="1" u="sng" dirty="0"/>
              <a:t>Key Capabilities &amp; Features</a:t>
            </a:r>
          </a:p>
          <a:p>
            <a:r>
              <a:rPr lang="en-US" sz="2000" dirty="0"/>
              <a:t>Analytical TEM with environmental in-situ (gas or liquid) cells</a:t>
            </a:r>
          </a:p>
          <a:p>
            <a:r>
              <a:rPr lang="en-US" sz="2000" dirty="0" err="1"/>
              <a:t>NanoCT</a:t>
            </a:r>
            <a:r>
              <a:rPr lang="en-US" sz="2000" dirty="0"/>
              <a:t> – Zeiss </a:t>
            </a:r>
            <a:r>
              <a:rPr lang="en-US" sz="2000" dirty="0" err="1"/>
              <a:t>Xradia</a:t>
            </a:r>
            <a:r>
              <a:rPr lang="en-US" sz="2000" dirty="0"/>
              <a:t> Versa 620</a:t>
            </a:r>
          </a:p>
          <a:p>
            <a:r>
              <a:rPr lang="en-US" sz="2000" dirty="0"/>
              <a:t>Micromechanical testing </a:t>
            </a:r>
          </a:p>
          <a:p>
            <a:r>
              <a:rPr lang="en-US" sz="2000" dirty="0"/>
              <a:t>Wide variety of materials and surface characterization</a:t>
            </a:r>
          </a:p>
          <a:p>
            <a:endParaRPr lang="en-US" sz="2000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B2CFCB64-F6A8-45E9-B44C-E7EE7661205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39937" y="4370120"/>
            <a:ext cx="5661560" cy="248788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b="1" u="sng" dirty="0"/>
              <a:t>Top-5 Equipment/Capability Wishlist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000" dirty="0"/>
              <a:t>Replacement for ~20 yr. old XPS instrument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000" dirty="0"/>
              <a:t>Replacement for “workhorse” FEG SEM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000" dirty="0"/>
              <a:t>XAS/EXAFS/XANES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000" dirty="0"/>
              <a:t>Time Resolved Photoluminescence (TRPL)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000" dirty="0"/>
              <a:t>Aberration corrected STEM/4D-STEM</a:t>
            </a:r>
          </a:p>
        </p:txBody>
      </p:sp>
      <p:sp>
        <p:nvSpPr>
          <p:cNvPr id="5" name="Content Placeholder 3">
            <a:extLst>
              <a:ext uri="{FF2B5EF4-FFF2-40B4-BE49-F238E27FC236}">
                <a16:creationId xmlns="" xmlns:a16="http://schemas.microsoft.com/office/drawing/2014/main" id="{ABD78353-55EA-4A8E-992C-DD6AB450973B}"/>
              </a:ext>
            </a:extLst>
          </p:cNvPr>
          <p:cNvSpPr txBox="1">
            <a:spLocks/>
          </p:cNvSpPr>
          <p:nvPr/>
        </p:nvSpPr>
        <p:spPr>
          <a:xfrm>
            <a:off x="6339936" y="175156"/>
            <a:ext cx="5661561" cy="20188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2000" b="1" u="sng" dirty="0"/>
              <a:t>Recent Tool Additions (past 12 or 24 months)</a:t>
            </a:r>
          </a:p>
          <a:p>
            <a:r>
              <a:rPr lang="en-US" sz="2000" dirty="0" err="1"/>
              <a:t>NanoCT</a:t>
            </a:r>
            <a:r>
              <a:rPr lang="en-US" sz="2000" dirty="0"/>
              <a:t> - Zeiss </a:t>
            </a:r>
            <a:r>
              <a:rPr lang="en-US" sz="2000" dirty="0" err="1"/>
              <a:t>Xradia</a:t>
            </a:r>
            <a:r>
              <a:rPr lang="en-US" sz="2000" dirty="0"/>
              <a:t> Versa 620 </a:t>
            </a:r>
          </a:p>
          <a:p>
            <a:r>
              <a:rPr lang="en-US" sz="2000" dirty="0"/>
              <a:t>Hi-res XRD: Bruker Discover D8</a:t>
            </a:r>
          </a:p>
          <a:p>
            <a:r>
              <a:rPr lang="en-US" sz="2000" dirty="0"/>
              <a:t>Micromechanical Test Rig for SEM - </a:t>
            </a:r>
            <a:r>
              <a:rPr lang="en-US" sz="2000" dirty="0" err="1"/>
              <a:t>MicroTest</a:t>
            </a:r>
            <a:endParaRPr lang="en-US" sz="2000" dirty="0"/>
          </a:p>
        </p:txBody>
      </p:sp>
      <p:sp>
        <p:nvSpPr>
          <p:cNvPr id="6" name="Content Placeholder 2">
            <a:extLst>
              <a:ext uri="{FF2B5EF4-FFF2-40B4-BE49-F238E27FC236}">
                <a16:creationId xmlns="" xmlns:a16="http://schemas.microsoft.com/office/drawing/2014/main" id="{E7C40C09-6E69-4B11-874C-0A5254CA1C64}"/>
              </a:ext>
            </a:extLst>
          </p:cNvPr>
          <p:cNvSpPr txBox="1">
            <a:spLocks/>
          </p:cNvSpPr>
          <p:nvPr/>
        </p:nvSpPr>
        <p:spPr>
          <a:xfrm>
            <a:off x="702558" y="5361207"/>
            <a:ext cx="5181775" cy="129891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2000" b="1" u="sng" dirty="0"/>
              <a:t>Other…</a:t>
            </a:r>
          </a:p>
          <a:p>
            <a:pPr marL="0" indent="0">
              <a:buNone/>
            </a:pPr>
            <a:r>
              <a:rPr lang="en-US" sz="2000" dirty="0"/>
              <a:t>The Nuclear reactor at the U of U! TRIGA. Andrew Allison: </a:t>
            </a:r>
            <a:r>
              <a:rPr lang="en-US" sz="2000" dirty="0">
                <a:solidFill>
                  <a:srgbClr val="0070C0"/>
                </a:solidFill>
              </a:rPr>
              <a:t>andrew.allison@utah.edu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2208ED5C-38F6-42E3-9D30-9E823E2B8DC7}"/>
              </a:ext>
            </a:extLst>
          </p:cNvPr>
          <p:cNvSpPr txBox="1"/>
          <p:nvPr/>
        </p:nvSpPr>
        <p:spPr>
          <a:xfrm>
            <a:off x="932603" y="4407439"/>
            <a:ext cx="38782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Exploring Novel Anti-gravity Paperclips</a:t>
            </a:r>
          </a:p>
        </p:txBody>
      </p:sp>
      <p:sp>
        <p:nvSpPr>
          <p:cNvPr id="11" name="Content Placeholder 3">
            <a:extLst>
              <a:ext uri="{FF2B5EF4-FFF2-40B4-BE49-F238E27FC236}">
                <a16:creationId xmlns="" xmlns:a16="http://schemas.microsoft.com/office/drawing/2014/main" id="{E38A6443-6009-4080-9DC8-7C1436CF34C1}"/>
              </a:ext>
            </a:extLst>
          </p:cNvPr>
          <p:cNvSpPr txBox="1">
            <a:spLocks/>
          </p:cNvSpPr>
          <p:nvPr/>
        </p:nvSpPr>
        <p:spPr>
          <a:xfrm>
            <a:off x="6339937" y="1838224"/>
            <a:ext cx="5661561" cy="170806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2000" b="1" u="sng" dirty="0"/>
              <a:t>Strengths</a:t>
            </a:r>
          </a:p>
          <a:p>
            <a:pPr marL="0" indent="0">
              <a:buNone/>
            </a:pPr>
            <a:r>
              <a:rPr lang="en-US" sz="2000" dirty="0"/>
              <a:t>Staff, advanced analytical techniques, electron microscopy, surface analysis, micromechanical testing</a:t>
            </a:r>
          </a:p>
          <a:p>
            <a:pPr marL="0" indent="0">
              <a:buNone/>
            </a:pPr>
            <a:r>
              <a:rPr lang="en-US" sz="2000" b="1" u="sng" dirty="0"/>
              <a:t>Weaknesses: </a:t>
            </a:r>
          </a:p>
          <a:p>
            <a:r>
              <a:rPr lang="en-US" sz="2000" dirty="0"/>
              <a:t>Supporting cost of advanced instruments</a:t>
            </a:r>
          </a:p>
          <a:p>
            <a:r>
              <a:rPr lang="en-US" sz="2000" dirty="0"/>
              <a:t>Competing on-campus capabilities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4488" y="2692259"/>
            <a:ext cx="3918377" cy="26122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328135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TM03090434[[fn=Wood Type]]</Template>
  <TotalTime>2082</TotalTime>
  <Words>179</Words>
  <Application>Microsoft Office PowerPoint</Application>
  <PresentationFormat>Widescreen</PresentationFormat>
  <Paragraphs>48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 Theme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[Lab Name &amp; Location]</dc:title>
  <dc:creator>Jorg Scholvin</dc:creator>
  <cp:lastModifiedBy>Brian V</cp:lastModifiedBy>
  <cp:revision>70</cp:revision>
  <dcterms:created xsi:type="dcterms:W3CDTF">2024-05-27T00:13:45Z</dcterms:created>
  <dcterms:modified xsi:type="dcterms:W3CDTF">2024-06-20T18:23:54Z</dcterms:modified>
</cp:coreProperties>
</file>