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8064A2"/>
    <a:srgbClr val="9BB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72370" autoAdjust="0"/>
  </p:normalViewPr>
  <p:slideViewPr>
    <p:cSldViewPr snapToGrid="0">
      <p:cViewPr varScale="1">
        <p:scale>
          <a:sx n="80" d="100"/>
          <a:sy n="80" d="100"/>
        </p:scale>
        <p:origin x="159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35A9F-AB17-4B88-87B8-DF2DE86C0550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68212-857B-4078-BA5A-1305FCB5B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50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Key capabilities and strengths:</a:t>
            </a:r>
          </a:p>
          <a:p>
            <a:r>
              <a:rPr lang="en-US" sz="2000" dirty="0"/>
              <a:t>Grayscale lithography/Diffractive Optical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200mm wafer processing capabilities: DRIE, PECVD, PVD, </a:t>
            </a:r>
            <a:r>
              <a:rPr lang="en-US" sz="2000" dirty="0" err="1"/>
              <a:t>Litho</a:t>
            </a:r>
            <a:r>
              <a:rPr lang="en-US" sz="2000" dirty="0"/>
              <a:t> to 300nm, ALD, dicing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Next door to EMSAL, many collaborations</a:t>
            </a:r>
          </a:p>
          <a:p>
            <a:r>
              <a:rPr lang="en-US" sz="2000" dirty="0"/>
              <a:t>Neural </a:t>
            </a:r>
            <a:r>
              <a:rPr lang="en-US" sz="2000" dirty="0" err="1"/>
              <a:t>biointerfaces</a:t>
            </a:r>
            <a:r>
              <a:rPr lang="en-US" sz="2000" dirty="0"/>
              <a:t>/biomedical microdevices and implants: </a:t>
            </a:r>
            <a:r>
              <a:rPr lang="en-US" sz="1600" dirty="0"/>
              <a:t>Polyimide flexible electrodes, Silicon Utah Electrode Array, Pt, Au, </a:t>
            </a:r>
            <a:r>
              <a:rPr lang="en-US" sz="1600" dirty="0" err="1"/>
              <a:t>Ir</a:t>
            </a:r>
            <a:r>
              <a:rPr lang="en-US" sz="1600" dirty="0"/>
              <a:t>, </a:t>
            </a:r>
            <a:r>
              <a:rPr lang="en-US" sz="1600" dirty="0" err="1"/>
              <a:t>IrOx</a:t>
            </a:r>
            <a:r>
              <a:rPr lang="en-US" sz="1600" dirty="0"/>
              <a:t> coatings</a:t>
            </a:r>
          </a:p>
          <a:p>
            <a:r>
              <a:rPr lang="en-US" sz="2000" dirty="0"/>
              <a:t>MOCVD: gallium oxide, germanium oxide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68212-857B-4078-BA5A-1305FCB5B1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38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10" Type="http://schemas.openxmlformats.org/officeDocument/2006/relationships/image" Target="../media/image10.jpeg"/><Relationship Id="rId4" Type="http://schemas.openxmlformats.org/officeDocument/2006/relationships/image" Target="../media/image4.gif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3" Type="http://schemas.openxmlformats.org/officeDocument/2006/relationships/image" Target="../media/image11.gif"/><Relationship Id="rId7" Type="http://schemas.openxmlformats.org/officeDocument/2006/relationships/hyperlink" Target="http://www.nanofab.utah.edu/" TargetMode="External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11" Type="http://schemas.openxmlformats.org/officeDocument/2006/relationships/image" Target="../media/image17.jpeg"/><Relationship Id="rId5" Type="http://schemas.openxmlformats.org/officeDocument/2006/relationships/image" Target="../media/image13.pn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2.jpeg"/><Relationship Id="rId9" Type="http://schemas.openxmlformats.org/officeDocument/2006/relationships/image" Target="../media/image15.gif"/><Relationship Id="rId1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72C0E254-CB59-448D-A91A-8DA1824D7D1D}"/>
              </a:ext>
            </a:extLst>
          </p:cNvPr>
          <p:cNvSpPr txBox="1">
            <a:spLocks/>
          </p:cNvSpPr>
          <p:nvPr/>
        </p:nvSpPr>
        <p:spPr>
          <a:xfrm>
            <a:off x="0" y="31347"/>
            <a:ext cx="12192000" cy="6150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+mn-lt"/>
              </a:rPr>
              <a:t>University of Utah Nanofab – Cleanroom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 txBox="1">
            <a:spLocks/>
          </p:cNvSpPr>
          <p:nvPr/>
        </p:nvSpPr>
        <p:spPr>
          <a:xfrm>
            <a:off x="0" y="756485"/>
            <a:ext cx="5343898" cy="532704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900" i="1" u="sng" dirty="0"/>
              <a:t>Facilities Metrics</a:t>
            </a:r>
          </a:p>
          <a:p>
            <a:r>
              <a:rPr lang="en-US" sz="1900" dirty="0"/>
              <a:t>$25M (cleanroom + EMSAL) completed in 2011</a:t>
            </a:r>
            <a:endParaRPr lang="en-US" sz="1900" dirty="0">
              <a:solidFill>
                <a:srgbClr val="FF0000"/>
              </a:solidFill>
            </a:endParaRPr>
          </a:p>
          <a:p>
            <a:r>
              <a:rPr lang="en-US" sz="1900" dirty="0"/>
              <a:t>18,000 square feet, class 100/1000 spaces</a:t>
            </a:r>
          </a:p>
          <a:p>
            <a:r>
              <a:rPr lang="en-US" sz="1900" dirty="0"/>
              <a:t>4.5 technical staff, 2 support staff, 3 students</a:t>
            </a:r>
          </a:p>
          <a:p>
            <a:r>
              <a:rPr lang="en-US" sz="1900" dirty="0"/>
              <a:t>40 major tools ~$11M </a:t>
            </a:r>
          </a:p>
          <a:p>
            <a:pPr marL="0" indent="0">
              <a:buNone/>
            </a:pPr>
            <a:r>
              <a:rPr lang="en-US" sz="1900" i="1" u="sng" dirty="0"/>
              <a:t>Cleanroom Usage</a:t>
            </a:r>
          </a:p>
          <a:p>
            <a:r>
              <a:rPr lang="en-US" sz="1900" dirty="0"/>
              <a:t>117 unique internal users/year</a:t>
            </a:r>
          </a:p>
          <a:p>
            <a:r>
              <a:rPr lang="en-US" sz="1900" dirty="0"/>
              <a:t>40 unique external users/year</a:t>
            </a:r>
          </a:p>
          <a:p>
            <a:r>
              <a:rPr lang="en-US" sz="1900" dirty="0"/>
              <a:t>Tool usage 16,500 hours / year </a:t>
            </a:r>
          </a:p>
          <a:p>
            <a:r>
              <a:rPr lang="en-US" sz="1900" dirty="0"/>
              <a:t>8 Lab Courses/115 students annually</a:t>
            </a:r>
          </a:p>
          <a:p>
            <a:pPr marL="0" indent="0">
              <a:buNone/>
            </a:pPr>
            <a:r>
              <a:rPr lang="en-US" sz="1900" i="1" u="sng" dirty="0"/>
              <a:t>Cleanroom Financial Information</a:t>
            </a:r>
          </a:p>
          <a:p>
            <a:r>
              <a:rPr lang="en-US" sz="2100" dirty="0"/>
              <a:t>Annual revenue: ~$500k</a:t>
            </a:r>
          </a:p>
          <a:p>
            <a:r>
              <a:rPr lang="en-US" sz="2100" dirty="0"/>
              <a:t>57% on campus/43% off campus </a:t>
            </a:r>
          </a:p>
          <a:p>
            <a:r>
              <a:rPr lang="en-US" sz="2100" dirty="0"/>
              <a:t>Monthly on-campus researcher cap: $2,500</a:t>
            </a:r>
          </a:p>
          <a:p>
            <a:r>
              <a:rPr lang="en-US" sz="2100" dirty="0"/>
              <a:t>Operating expenses: $1.07M</a:t>
            </a:r>
          </a:p>
          <a:p>
            <a:r>
              <a:rPr lang="en-US" sz="2100" dirty="0"/>
              <a:t>Shared subsidy: $500k/$50k PCE/VPR</a:t>
            </a:r>
          </a:p>
          <a:p>
            <a:pPr marL="0" indent="0">
              <a:buNone/>
            </a:pPr>
            <a:endParaRPr lang="en-US" sz="1900" dirty="0">
              <a:solidFill>
                <a:srgbClr val="FF0000"/>
              </a:solidFill>
            </a:endParaRPr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D12CFA-E08A-4C76-901F-22C55F546822}"/>
              </a:ext>
            </a:extLst>
          </p:cNvPr>
          <p:cNvSpPr txBox="1"/>
          <p:nvPr/>
        </p:nvSpPr>
        <p:spPr>
          <a:xfrm>
            <a:off x="4751285" y="5789707"/>
            <a:ext cx="12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Yoga Studio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FF42D3-80A5-4855-ACB9-A7B7F2B38803}"/>
              </a:ext>
            </a:extLst>
          </p:cNvPr>
          <p:cNvSpPr txBox="1"/>
          <p:nvPr/>
        </p:nvSpPr>
        <p:spPr>
          <a:xfrm>
            <a:off x="8103417" y="5789707"/>
            <a:ext cx="157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Main Entrance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12A77D-D45C-4237-AE4E-0DB47C8DC114}"/>
              </a:ext>
            </a:extLst>
          </p:cNvPr>
          <p:cNvSpPr txBox="1"/>
          <p:nvPr/>
        </p:nvSpPr>
        <p:spPr>
          <a:xfrm>
            <a:off x="8103417" y="2813304"/>
            <a:ext cx="1750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Avian </a:t>
            </a:r>
          </a:p>
          <a:p>
            <a:r>
              <a:rPr lang="en-US" b="1" dirty="0">
                <a:solidFill>
                  <a:schemeClr val="bg1"/>
                </a:solidFill>
              </a:rPr>
              <a:t>Outdoor Seating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705" y="497381"/>
            <a:ext cx="2838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Brian Baker, Lab Manager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3DFE811-E85F-402C-A72B-6DDF069DD1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4900" y="890337"/>
            <a:ext cx="7277100" cy="22603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5830" y="939988"/>
            <a:ext cx="2144281" cy="435017"/>
          </a:xfrm>
          <a:prstGeom prst="rect">
            <a:avLst/>
          </a:prstGeom>
        </p:spPr>
      </p:pic>
      <p:pic>
        <p:nvPicPr>
          <p:cNvPr id="29" name="Content Placeholder 2">
            <a:extLst>
              <a:ext uri="{FF2B5EF4-FFF2-40B4-BE49-F238E27FC236}">
                <a16:creationId xmlns:a16="http://schemas.microsoft.com/office/drawing/2014/main" id="{0481DF4E-DF53-4CB5-A0A4-D4B2F5EBDD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3052" y="3464972"/>
            <a:ext cx="2558214" cy="155558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A64C052-6370-4A34-9A4C-121965A4ACCA}"/>
              </a:ext>
            </a:extLst>
          </p:cNvPr>
          <p:cNvSpPr txBox="1"/>
          <p:nvPr/>
        </p:nvSpPr>
        <p:spPr>
          <a:xfrm>
            <a:off x="4876801" y="3145644"/>
            <a:ext cx="2731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Microactuators</a:t>
            </a:r>
            <a:r>
              <a:rPr lang="en-US" dirty="0"/>
              <a:t> Lab Course</a:t>
            </a:r>
          </a:p>
        </p:txBody>
      </p:sp>
      <p:pic>
        <p:nvPicPr>
          <p:cNvPr id="31" name="Picture 2" descr="F:\Sandia Animationed Gifs\Favorite Animated Gifs\microhotplate.gif">
            <a:extLst>
              <a:ext uri="{FF2B5EF4-FFF2-40B4-BE49-F238E27FC236}">
                <a16:creationId xmlns:a16="http://schemas.microsoft.com/office/drawing/2014/main" id="{ACFD5506-2270-48B1-8232-3A27D54699E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3995" y="3464972"/>
            <a:ext cx="2069431" cy="1552073"/>
          </a:xfrm>
          <a:prstGeom prst="rect">
            <a:avLst/>
          </a:prstGeom>
          <a:noFill/>
        </p:spPr>
      </p:pic>
      <p:pic>
        <p:nvPicPr>
          <p:cNvPr id="32" name="Picture 2">
            <a:extLst>
              <a:ext uri="{FF2B5EF4-FFF2-40B4-BE49-F238E27FC236}">
                <a16:creationId xmlns:a16="http://schemas.microsoft.com/office/drawing/2014/main" id="{40D28530-B5FE-47C1-A9C7-8A56EFC26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66157" y="3464972"/>
            <a:ext cx="2085476" cy="156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43FC888-A4A7-440E-B890-E0BC6F64AAB7}"/>
              </a:ext>
            </a:extLst>
          </p:cNvPr>
          <p:cNvSpPr txBox="1"/>
          <p:nvPr/>
        </p:nvSpPr>
        <p:spPr>
          <a:xfrm>
            <a:off x="7580633" y="3145644"/>
            <a:ext cx="2325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Micromachining Class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BEBA613-7C4B-4C54-82E0-55294EBEDF6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6004" y="108284"/>
            <a:ext cx="579538" cy="529390"/>
          </a:xfrm>
          <a:prstGeom prst="rect">
            <a:avLst/>
          </a:prstGeom>
        </p:spPr>
      </p:pic>
      <p:pic>
        <p:nvPicPr>
          <p:cNvPr id="35" name="Content Placeholder 3" descr="Mixer 1A 5 sec.gif">
            <a:extLst>
              <a:ext uri="{FF2B5EF4-FFF2-40B4-BE49-F238E27FC236}">
                <a16:creationId xmlns:a16="http://schemas.microsoft.com/office/drawing/2014/main" id="{97DE4D2F-A019-4806-B6FA-A8FF4F05601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7221" y="5306141"/>
            <a:ext cx="1772652" cy="155185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4801716-17AF-490D-AF41-74B8BBA0F311}"/>
              </a:ext>
            </a:extLst>
          </p:cNvPr>
          <p:cNvSpPr txBox="1"/>
          <p:nvPr/>
        </p:nvSpPr>
        <p:spPr>
          <a:xfrm>
            <a:off x="9630613" y="4974443"/>
            <a:ext cx="2731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Microfluidics Course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204DE3-15CF-46E5-94ED-90FDEF47FEF9}"/>
              </a:ext>
            </a:extLst>
          </p:cNvPr>
          <p:cNvSpPr txBox="1"/>
          <p:nvPr/>
        </p:nvSpPr>
        <p:spPr>
          <a:xfrm>
            <a:off x="9637295" y="3145644"/>
            <a:ext cx="2731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IC Manufacturing Lab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73637D76-8D97-4875-B75D-B7F3677F7F8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1600" y="5293990"/>
            <a:ext cx="2085347" cy="156401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6CEC2DD5-8057-48DF-8449-CEE3EE6C61D4}"/>
              </a:ext>
            </a:extLst>
          </p:cNvPr>
          <p:cNvSpPr txBox="1"/>
          <p:nvPr/>
        </p:nvSpPr>
        <p:spPr>
          <a:xfrm>
            <a:off x="7331913" y="4961743"/>
            <a:ext cx="2731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Microsensors Lab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2DA75D9-154B-45ED-80EF-3279CF92FBB5}"/>
              </a:ext>
            </a:extLst>
          </p:cNvPr>
          <p:cNvSpPr txBox="1"/>
          <p:nvPr/>
        </p:nvSpPr>
        <p:spPr>
          <a:xfrm>
            <a:off x="4855413" y="4961743"/>
            <a:ext cx="2731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Nanofabrication Class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25C6362B-C999-4E63-98C3-D65EBB21A9B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556" y="5308600"/>
            <a:ext cx="2157641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C4300D6-D752-4A6C-AC25-33C4CEEA6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474" y="3588420"/>
            <a:ext cx="3797967" cy="28484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A531FAB-EFAC-4690-8DFB-8FEBDCACFD3A}"/>
              </a:ext>
            </a:extLst>
          </p:cNvPr>
          <p:cNvSpPr/>
          <p:nvPr/>
        </p:nvSpPr>
        <p:spPr>
          <a:xfrm>
            <a:off x="7988968" y="3308684"/>
            <a:ext cx="4203032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DB87E364-08E5-4726-8075-A6A9C8BC9B4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789" y="2304048"/>
            <a:ext cx="2213812" cy="16603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06B353-23CA-406A-B487-BAAF1BCE08D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663" y="318838"/>
            <a:ext cx="2219549" cy="166466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FCB64-F6A8-45E9-B44C-E7EE76612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09540" y="4058427"/>
            <a:ext cx="5661560" cy="2487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Top-5 Equipment Wishlist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Electron beam Lithography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Fast direct-write lithography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Fast &amp; </a:t>
            </a:r>
            <a:r>
              <a:rPr lang="en-US" sz="2000" dirty="0" err="1"/>
              <a:t>stitchless</a:t>
            </a:r>
            <a:r>
              <a:rPr lang="en-US" sz="2000" dirty="0"/>
              <a:t> 3D printing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Atomic layer etching system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Wafer </a:t>
            </a:r>
            <a:r>
              <a:rPr lang="en-US" sz="2000" dirty="0" err="1"/>
              <a:t>backgrinder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BD78353-55EA-4A8E-992C-DD6AB450973B}"/>
              </a:ext>
            </a:extLst>
          </p:cNvPr>
          <p:cNvSpPr txBox="1">
            <a:spLocks/>
          </p:cNvSpPr>
          <p:nvPr/>
        </p:nvSpPr>
        <p:spPr>
          <a:xfrm>
            <a:off x="775332" y="3998269"/>
            <a:ext cx="5661561" cy="2018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Recent Tool Additions</a:t>
            </a:r>
          </a:p>
          <a:p>
            <a:r>
              <a:rPr lang="en-US" sz="2000" dirty="0"/>
              <a:t>Oxford Cobra 200mm ICPCVD</a:t>
            </a:r>
          </a:p>
          <a:p>
            <a:r>
              <a:rPr lang="en-US" sz="2000" dirty="0"/>
              <a:t>LPKF PCB manufacturing toolset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8A6443-6009-4080-9DC8-7C1436CF34C1}"/>
              </a:ext>
            </a:extLst>
          </p:cNvPr>
          <p:cNvSpPr txBox="1">
            <a:spLocks/>
          </p:cNvSpPr>
          <p:nvPr/>
        </p:nvSpPr>
        <p:spPr>
          <a:xfrm>
            <a:off x="757738" y="5053679"/>
            <a:ext cx="5661561" cy="1708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Weaknesses: </a:t>
            </a:r>
          </a:p>
          <a:p>
            <a:r>
              <a:rPr lang="en-US" sz="2000" dirty="0"/>
              <a:t>Large annual deficit</a:t>
            </a:r>
          </a:p>
          <a:p>
            <a:r>
              <a:rPr lang="en-US" sz="2000" dirty="0"/>
              <a:t>Funding for equipment &gt;$200k</a:t>
            </a:r>
          </a:p>
          <a:p>
            <a:r>
              <a:rPr lang="en-US" sz="2000" dirty="0"/>
              <a:t>No fast nanolithography tool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897A77-6410-46D4-AC99-456496E993D9}"/>
              </a:ext>
            </a:extLst>
          </p:cNvPr>
          <p:cNvSpPr txBox="1"/>
          <p:nvPr/>
        </p:nvSpPr>
        <p:spPr>
          <a:xfrm>
            <a:off x="349652" y="0"/>
            <a:ext cx="199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Microfluidics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32FBE6-E80D-4ABB-B9D2-B1040E594A5D}"/>
              </a:ext>
            </a:extLst>
          </p:cNvPr>
          <p:cNvSpPr txBox="1"/>
          <p:nvPr/>
        </p:nvSpPr>
        <p:spPr>
          <a:xfrm>
            <a:off x="2455325" y="0"/>
            <a:ext cx="247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Neural Interfaces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B9F3F5-2E9B-456C-BCD1-21F39A001DB8}"/>
              </a:ext>
            </a:extLst>
          </p:cNvPr>
          <p:cNvSpPr txBox="1"/>
          <p:nvPr/>
        </p:nvSpPr>
        <p:spPr>
          <a:xfrm>
            <a:off x="4798475" y="0"/>
            <a:ext cx="247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Grayscale Lithography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C17BFF6-2E20-476E-859C-4E57AE6D6474}"/>
              </a:ext>
            </a:extLst>
          </p:cNvPr>
          <p:cNvSpPr txBox="1"/>
          <p:nvPr/>
        </p:nvSpPr>
        <p:spPr>
          <a:xfrm>
            <a:off x="7388627" y="0"/>
            <a:ext cx="199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Flexible Electrodes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B08E6C-9CB0-4AF2-830F-0AC7E6FCD012}"/>
              </a:ext>
            </a:extLst>
          </p:cNvPr>
          <p:cNvSpPr txBox="1"/>
          <p:nvPr/>
        </p:nvSpPr>
        <p:spPr>
          <a:xfrm>
            <a:off x="9703202" y="0"/>
            <a:ext cx="199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Microsensors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3473B28-FA29-40B2-BA68-2C6291CAA4C0}"/>
              </a:ext>
            </a:extLst>
          </p:cNvPr>
          <p:cNvSpPr txBox="1"/>
          <p:nvPr/>
        </p:nvSpPr>
        <p:spPr>
          <a:xfrm>
            <a:off x="349652" y="1993232"/>
            <a:ext cx="199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200mm Processing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F2E48B-474E-4C69-80EB-C96AE6517D9E}"/>
              </a:ext>
            </a:extLst>
          </p:cNvPr>
          <p:cNvSpPr txBox="1"/>
          <p:nvPr/>
        </p:nvSpPr>
        <p:spPr>
          <a:xfrm>
            <a:off x="2455325" y="1993232"/>
            <a:ext cx="247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3D Microprinting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0F7E808-D0A6-4153-B987-A378AA0255FF}"/>
              </a:ext>
            </a:extLst>
          </p:cNvPr>
          <p:cNvSpPr txBox="1"/>
          <p:nvPr/>
        </p:nvSpPr>
        <p:spPr>
          <a:xfrm>
            <a:off x="4798475" y="1993232"/>
            <a:ext cx="247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MOCVD:Ga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, GeO</a:t>
            </a:r>
            <a:r>
              <a:rPr lang="en-US" baseline="-25000" dirty="0"/>
              <a:t>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62A5FB1-FFBF-4F5D-BB75-193FD42ACD7B}"/>
              </a:ext>
            </a:extLst>
          </p:cNvPr>
          <p:cNvSpPr txBox="1"/>
          <p:nvPr/>
        </p:nvSpPr>
        <p:spPr>
          <a:xfrm>
            <a:off x="7328469" y="1993232"/>
            <a:ext cx="217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Professional Services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13D49CA-97A7-4EB3-9BA0-7ED2A08F7648}"/>
              </a:ext>
            </a:extLst>
          </p:cNvPr>
          <p:cNvSpPr txBox="1"/>
          <p:nvPr/>
        </p:nvSpPr>
        <p:spPr>
          <a:xfrm>
            <a:off x="9703202" y="1993232"/>
            <a:ext cx="199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Room to Grow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D9ACE4-7724-4831-807B-C56BE638502A}"/>
              </a:ext>
            </a:extLst>
          </p:cNvPr>
          <p:cNvSpPr txBox="1"/>
          <p:nvPr/>
        </p:nvSpPr>
        <p:spPr>
          <a:xfrm>
            <a:off x="5073316" y="6488668"/>
            <a:ext cx="2455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7"/>
              </a:rPr>
              <a:t>www.nanofab.utah.edu</a:t>
            </a:r>
            <a:r>
              <a:rPr lang="en-US" dirty="0"/>
              <a:t> 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2C0697EE-9633-4BAF-8CC8-91ACAD7B429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7526" y="6498580"/>
            <a:ext cx="1771650" cy="359420"/>
          </a:xfrm>
          <a:prstGeom prst="rect">
            <a:avLst/>
          </a:prstGeom>
        </p:spPr>
      </p:pic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8576B529-363E-4958-8654-A04EBC99713A}"/>
              </a:ext>
            </a:extLst>
          </p:cNvPr>
          <p:cNvSpPr txBox="1">
            <a:spLocks/>
          </p:cNvSpPr>
          <p:nvPr/>
        </p:nvSpPr>
        <p:spPr>
          <a:xfrm>
            <a:off x="8078908" y="4018322"/>
            <a:ext cx="4113092" cy="3972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Talk to Me About: Vacationing in Utah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BCDED0-D439-421B-91C1-F154D485CC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948" y="318838"/>
            <a:ext cx="2258371" cy="165930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67744B3-9124-45F9-87D9-21B31D4669B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9966" y="318838"/>
            <a:ext cx="2154041" cy="167143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698F447-4894-4A40-B802-7999197E92E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010" y="2304048"/>
            <a:ext cx="2213811" cy="166035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1F13358-C3A3-43B2-AAE0-AAD4BCD8EFC9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170" y="2304048"/>
            <a:ext cx="1226915" cy="163588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E5CBE46-18B2-46CB-B518-54351DCBA7B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63232" y="2304048"/>
            <a:ext cx="2139748" cy="164709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CC4AC10-72B6-4365-A70F-AAB6BD3D14E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4256" y="318838"/>
            <a:ext cx="2236206" cy="167715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D5B67C3-2DA1-413E-BFC4-6E0F5E201220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5226" y="318838"/>
            <a:ext cx="2200276" cy="165020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BBDF084-5FAB-4FA7-9974-F01D9712A31F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9781" y="2328110"/>
            <a:ext cx="2207198" cy="164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5184</TotalTime>
  <Words>283</Words>
  <Application>Microsoft Office PowerPoint</Application>
  <PresentationFormat>Widescreen</PresentationFormat>
  <Paragraphs>62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Brian William Baker</cp:lastModifiedBy>
  <cp:revision>124</cp:revision>
  <dcterms:created xsi:type="dcterms:W3CDTF">2024-05-27T00:13:45Z</dcterms:created>
  <dcterms:modified xsi:type="dcterms:W3CDTF">2024-06-21T04:19:53Z</dcterms:modified>
</cp:coreProperties>
</file>