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40" autoAdjust="0"/>
    <p:restoredTop sz="94660"/>
  </p:normalViewPr>
  <p:slideViewPr>
    <p:cSldViewPr snapToGrid="0">
      <p:cViewPr>
        <p:scale>
          <a:sx n="110" d="100"/>
          <a:sy n="110" d="100"/>
        </p:scale>
        <p:origin x="93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54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2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1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6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06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79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3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4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4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9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E5526-F548-482F-8BB9-2A2430D38E7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E31B1-97D2-4624-911B-3F2C9493A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1F79A6AF-C28D-4B7C-BBE3-75B8FFDEFADE}"/>
              </a:ext>
            </a:extLst>
          </p:cNvPr>
          <p:cNvGrpSpPr/>
          <p:nvPr/>
        </p:nvGrpSpPr>
        <p:grpSpPr>
          <a:xfrm>
            <a:off x="6038192" y="491384"/>
            <a:ext cx="5342021" cy="2547992"/>
            <a:chOff x="6038192" y="735226"/>
            <a:chExt cx="5342021" cy="254799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29322A9-71E0-44BA-91A9-43B24EAB7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38192" y="735226"/>
              <a:ext cx="5342021" cy="254799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0DDCBD0-AA1E-4944-BA33-9CAB7EC8A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7340" y="1597547"/>
              <a:ext cx="379051" cy="26097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350F2E6-FDE0-4666-8DE2-1EBB171A4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0011" y="1163393"/>
              <a:ext cx="311045" cy="3300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E4C4C5B-86A1-47C7-877F-8AF05BC3C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3023" y="1728033"/>
              <a:ext cx="264959" cy="281189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70C4453-12A0-4436-B7BC-30B5A6E15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3456" y="1291670"/>
              <a:ext cx="446415" cy="17371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161CB69-20DC-4F1E-8D4D-B4D77007B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54369" y="1640242"/>
              <a:ext cx="580191" cy="233436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EA04CCF-AAAA-48DF-9C14-DF930CD2B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3639" y="1309554"/>
              <a:ext cx="573471" cy="25830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FA771A3-E43A-4819-B78D-EF799480B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9898" y="2156620"/>
              <a:ext cx="665017" cy="24701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628E75D-E115-4BE8-9954-DAC2D8F684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/>
            <a:srcRect l="12642" t="16211" r="5635" b="-1"/>
            <a:stretch/>
          </p:blipFill>
          <p:spPr>
            <a:xfrm>
              <a:off x="9529249" y="1549007"/>
              <a:ext cx="584672" cy="18913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064C16A-A7E3-4293-96AA-25C267094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61408" y="1124322"/>
              <a:ext cx="674094" cy="214616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788F981-E9CE-4FE9-9DDE-3B5A98045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9513" y="2255284"/>
              <a:ext cx="842413" cy="145866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79695DE-E5DD-4153-BDFB-1938B38871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496" t="10640" r="3123" b="10672"/>
            <a:stretch/>
          </p:blipFill>
          <p:spPr>
            <a:xfrm>
              <a:off x="9694686" y="770271"/>
              <a:ext cx="522792" cy="293515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EE55DEE-9709-430C-BDCE-BCD225340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93058" y="2386383"/>
              <a:ext cx="380283" cy="231004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EB06EEA-826E-4E2B-A032-4C2C1F33E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3432" y="2854532"/>
              <a:ext cx="494469" cy="36811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4D8F66A-0C86-4329-9C51-169F3365E9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/>
            <a:srcRect l="1" t="9350" r="-773"/>
            <a:stretch/>
          </p:blipFill>
          <p:spPr>
            <a:xfrm>
              <a:off x="10209133" y="817385"/>
              <a:ext cx="391564" cy="373808"/>
            </a:xfrm>
            <a:prstGeom prst="rect">
              <a:avLst/>
            </a:prstGeom>
          </p:spPr>
        </p:pic>
        <p:pic>
          <p:nvPicPr>
            <p:cNvPr id="1026" name="Picture 2" descr="Penn State Nittany Lions - Wikipedia">
              <a:extLst>
                <a:ext uri="{FF2B5EF4-FFF2-40B4-BE49-F238E27FC236}">
                  <a16:creationId xmlns:a16="http://schemas.microsoft.com/office/drawing/2014/main" id="{80B963F9-A565-40A8-BE06-2EC370783F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8993" y="1284573"/>
              <a:ext cx="430813" cy="298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New York University">
              <a:extLst>
                <a:ext uri="{FF2B5EF4-FFF2-40B4-BE49-F238E27FC236}">
                  <a16:creationId xmlns:a16="http://schemas.microsoft.com/office/drawing/2014/main" id="{A8D66F65-D117-450E-AA71-3E3F77A24A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09010" y="1258793"/>
              <a:ext cx="263488" cy="263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Academic Impressions">
              <a:extLst>
                <a:ext uri="{FF2B5EF4-FFF2-40B4-BE49-F238E27FC236}">
                  <a16:creationId xmlns:a16="http://schemas.microsoft.com/office/drawing/2014/main" id="{9C212276-5574-49C7-BE6C-6C7279807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203" y="2100428"/>
              <a:ext cx="263820" cy="111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9DC976-F982-452B-B795-42F639F7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85"/>
            <a:stretch/>
          </p:blipFill>
          <p:spPr>
            <a:xfrm>
              <a:off x="9529249" y="2051869"/>
              <a:ext cx="184423" cy="208439"/>
            </a:xfrm>
            <a:prstGeom prst="rect">
              <a:avLst/>
            </a:prstGeom>
          </p:spPr>
        </p:pic>
        <p:pic>
          <p:nvPicPr>
            <p:cNvPr id="1036" name="Picture 12" descr="NIST Guidelines Mean for Authentication">
              <a:extLst>
                <a:ext uri="{FF2B5EF4-FFF2-40B4-BE49-F238E27FC236}">
                  <a16:creationId xmlns:a16="http://schemas.microsoft.com/office/drawing/2014/main" id="{AB47AE56-7F6C-4753-8E24-BE6D9D36CF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38" t="15812" r="21711" b="19097"/>
            <a:stretch/>
          </p:blipFill>
          <p:spPr bwMode="auto">
            <a:xfrm>
              <a:off x="8382883" y="2767295"/>
              <a:ext cx="488180" cy="174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Army Research Laboratory | Olin College ...">
              <a:extLst>
                <a:ext uri="{FF2B5EF4-FFF2-40B4-BE49-F238E27FC236}">
                  <a16:creationId xmlns:a16="http://schemas.microsoft.com/office/drawing/2014/main" id="{623B2032-1072-4F34-A98B-50C4072B1C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0719" y="2535544"/>
              <a:ext cx="399070" cy="265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47766CC4-A3EA-4764-A592-2F8028561F7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75161" y="471315"/>
            <a:ext cx="4572000" cy="302197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AF5BBC6-940A-4EA6-BE17-C269834417A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37432" y="3560089"/>
            <a:ext cx="4647457" cy="206436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BD06E76-7855-42AC-8BF1-E35D31DCCA21}"/>
              </a:ext>
            </a:extLst>
          </p:cNvPr>
          <p:cNvCxnSpPr>
            <a:cxnSpLocks/>
          </p:cNvCxnSpPr>
          <p:nvPr/>
        </p:nvCxnSpPr>
        <p:spPr>
          <a:xfrm>
            <a:off x="4847161" y="493093"/>
            <a:ext cx="4709548" cy="1304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04A5BA1-6073-4924-8403-954290DA2054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4847160" y="2016466"/>
            <a:ext cx="4774301" cy="1469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>
            <a:extLst>
              <a:ext uri="{FF2B5EF4-FFF2-40B4-BE49-F238E27FC236}">
                <a16:creationId xmlns:a16="http://schemas.microsoft.com/office/drawing/2014/main" id="{07CF6BF2-3094-4DFD-AE37-B95F78AEDBE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79" y="6002725"/>
            <a:ext cx="1962622" cy="64633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D15C02E1-8539-4F38-87E7-F4E4F8AEFAA1}"/>
              </a:ext>
            </a:extLst>
          </p:cNvPr>
          <p:cNvGrpSpPr/>
          <p:nvPr/>
        </p:nvGrpSpPr>
        <p:grpSpPr>
          <a:xfrm>
            <a:off x="5075678" y="3474303"/>
            <a:ext cx="6910747" cy="3221384"/>
            <a:chOff x="5075678" y="3509139"/>
            <a:chExt cx="6910747" cy="3221384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96EB03C-6468-41F4-887D-800F84CE3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3" t="18240" r="12634"/>
            <a:stretch/>
          </p:blipFill>
          <p:spPr>
            <a:xfrm>
              <a:off x="10354369" y="3509139"/>
              <a:ext cx="1632056" cy="13716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487938FB-E813-4F1A-ADC7-F8325CC97C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2" r="10715" b="7356"/>
            <a:stretch/>
          </p:blipFill>
          <p:spPr>
            <a:xfrm>
              <a:off x="7007276" y="3509139"/>
              <a:ext cx="1543966" cy="137160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A61FA7FA-01B4-4874-A142-A7DFAB748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678" y="3509139"/>
              <a:ext cx="1828800" cy="13716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6F54FCC8-BDF5-4760-B9CB-27EAC6D196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86" t="10381" r="15050"/>
            <a:stretch/>
          </p:blipFill>
          <p:spPr>
            <a:xfrm>
              <a:off x="8436698" y="4989591"/>
              <a:ext cx="1488940" cy="1371600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4FF3A4D9-A628-4E26-8291-88564CCC4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911" y="4989591"/>
              <a:ext cx="1828800" cy="13716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1B6BDB4C-40C0-4DC1-8A03-79B2EAB2D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903781" y="5143901"/>
              <a:ext cx="1417306" cy="106298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E74A0B7-7E8F-4375-983B-5BFF94D6B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7" t="10381" r="10432" b="8202"/>
            <a:stretch/>
          </p:blipFill>
          <p:spPr>
            <a:xfrm>
              <a:off x="8654040" y="3510705"/>
              <a:ext cx="1597531" cy="1371600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6B83A718-3EFB-49A4-86C4-386113A7A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7625" y="4989591"/>
              <a:ext cx="1828800" cy="1371600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352B84-33E6-4F93-A3AA-4E95CD5A38F3}"/>
                </a:ext>
              </a:extLst>
            </p:cNvPr>
            <p:cNvSpPr txBox="1"/>
            <p:nvPr/>
          </p:nvSpPr>
          <p:spPr>
            <a:xfrm>
              <a:off x="7698837" y="6361191"/>
              <a:ext cx="20148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hnschrift Light" panose="020B0502040204020203" pitchFamily="34" charset="0"/>
                </a:rPr>
                <a:t>New Tools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F78821B5-4393-4DA3-9AB4-3995D761D474}"/>
              </a:ext>
            </a:extLst>
          </p:cNvPr>
          <p:cNvSpPr txBox="1"/>
          <p:nvPr/>
        </p:nvSpPr>
        <p:spPr>
          <a:xfrm>
            <a:off x="275162" y="78210"/>
            <a:ext cx="1171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ahnschrift Light" panose="020B0502040204020203" pitchFamily="34" charset="0"/>
              </a:rPr>
              <a:t>Quattrone</a:t>
            </a:r>
            <a:r>
              <a:rPr lang="en-US" dirty="0">
                <a:latin typeface="Bahnschrift Light" panose="020B0502040204020203" pitchFamily="34" charset="0"/>
              </a:rPr>
              <a:t> Nanofabrication Facility – Singh Center for Nanotechnology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47AE0901-9DD3-476C-BB26-9E407455C15E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674" y="988677"/>
            <a:ext cx="1693709" cy="953409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E9811AE-714A-4338-B6D1-EC9A79EA00A9}"/>
              </a:ext>
            </a:extLst>
          </p:cNvPr>
          <p:cNvSpPr txBox="1"/>
          <p:nvPr/>
        </p:nvSpPr>
        <p:spPr>
          <a:xfrm>
            <a:off x="6957756" y="3051223"/>
            <a:ext cx="354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 Light" panose="020B0502040204020203" pitchFamily="34" charset="0"/>
              </a:rPr>
              <a:t>Mid Atlantic Region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94FFA9-4063-4F07-B0E1-3AEEC8ED3AD6}"/>
              </a:ext>
            </a:extLst>
          </p:cNvPr>
          <p:cNvSpPr txBox="1"/>
          <p:nvPr/>
        </p:nvSpPr>
        <p:spPr>
          <a:xfrm>
            <a:off x="934454" y="5624020"/>
            <a:ext cx="354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 Light" panose="020B0502040204020203" pitchFamily="34" charset="0"/>
              </a:rPr>
              <a:t>Cleanroom Layout</a:t>
            </a:r>
          </a:p>
        </p:txBody>
      </p:sp>
    </p:spTree>
    <p:extLst>
      <p:ext uri="{BB962C8B-B14F-4D97-AF65-F5344CB8AC3E}">
        <p14:creationId xmlns:p14="http://schemas.microsoft.com/office/powerpoint/2010/main" val="1621576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9D66B349-2A37-450C-8E7B-8567C5E32E66}"/>
              </a:ext>
            </a:extLst>
          </p:cNvPr>
          <p:cNvGrpSpPr/>
          <p:nvPr/>
        </p:nvGrpSpPr>
        <p:grpSpPr>
          <a:xfrm>
            <a:off x="1042422" y="1062451"/>
            <a:ext cx="2934032" cy="2359405"/>
            <a:chOff x="1042422" y="853440"/>
            <a:chExt cx="2934032" cy="23594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D53682-173D-4481-8FE0-AE140906D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2422" y="853440"/>
              <a:ext cx="2934032" cy="199426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DDEC86-8BE5-40B4-9B75-74F699B3A56E}"/>
                </a:ext>
              </a:extLst>
            </p:cNvPr>
            <p:cNvSpPr txBox="1"/>
            <p:nvPr/>
          </p:nvSpPr>
          <p:spPr>
            <a:xfrm>
              <a:off x="2102916" y="2843513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hnschrift Light" panose="020B0502040204020203" pitchFamily="34" charset="0"/>
                </a:rPr>
                <a:t>NEMO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F493ADC-37D0-4A9D-A5E9-C3F578B9C23C}"/>
              </a:ext>
            </a:extLst>
          </p:cNvPr>
          <p:cNvGrpSpPr/>
          <p:nvPr/>
        </p:nvGrpSpPr>
        <p:grpSpPr>
          <a:xfrm>
            <a:off x="5172892" y="1062451"/>
            <a:ext cx="5730240" cy="2293923"/>
            <a:chOff x="5172892" y="853440"/>
            <a:chExt cx="5730240" cy="229392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C4E93A-C154-4A6D-A418-D49E18BAA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2892" y="853440"/>
              <a:ext cx="5730240" cy="191112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4732899-D93D-4049-8DB9-58C1880E026F}"/>
                </a:ext>
              </a:extLst>
            </p:cNvPr>
            <p:cNvSpPr txBox="1"/>
            <p:nvPr/>
          </p:nvSpPr>
          <p:spPr>
            <a:xfrm>
              <a:off x="7729273" y="2778031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hnschrift Light" panose="020B0502040204020203" pitchFamily="34" charset="0"/>
                </a:rPr>
                <a:t>Wiki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6B381D-2374-4BE6-AA73-57D1890B7446}"/>
              </a:ext>
            </a:extLst>
          </p:cNvPr>
          <p:cNvGrpSpPr/>
          <p:nvPr/>
        </p:nvGrpSpPr>
        <p:grpSpPr>
          <a:xfrm>
            <a:off x="8869884" y="3429000"/>
            <a:ext cx="2438400" cy="2209073"/>
            <a:chOff x="8987196" y="4158749"/>
            <a:chExt cx="2438400" cy="220907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6A52D59-C175-4192-986F-9C5B4D2BC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196" y="4158749"/>
              <a:ext cx="2438400" cy="1828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1BC7C9B-5ED2-4565-A170-4CB837D77D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94" t="12251" r="25358" b="22397"/>
            <a:stretch/>
          </p:blipFill>
          <p:spPr>
            <a:xfrm>
              <a:off x="9134584" y="4634913"/>
              <a:ext cx="638979" cy="566863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5549149-7056-42B8-8189-4147A0031237}"/>
                </a:ext>
              </a:extLst>
            </p:cNvPr>
            <p:cNvSpPr txBox="1"/>
            <p:nvPr/>
          </p:nvSpPr>
          <p:spPr>
            <a:xfrm>
              <a:off x="9043257" y="5998490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hnschrift Light" panose="020B0502040204020203" pitchFamily="34" charset="0"/>
                </a:rPr>
                <a:t>Confined PDMS Area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492F004-4211-4E74-B633-C1A21B0129B0}"/>
              </a:ext>
            </a:extLst>
          </p:cNvPr>
          <p:cNvGrpSpPr/>
          <p:nvPr/>
        </p:nvGrpSpPr>
        <p:grpSpPr>
          <a:xfrm>
            <a:off x="6140280" y="3429000"/>
            <a:ext cx="2260500" cy="2410389"/>
            <a:chOff x="6331915" y="3720513"/>
            <a:chExt cx="2260500" cy="241038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A58E01B-3F2B-4BE0-8D8F-EA2BE9E55A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6"/>
            <a:stretch/>
          </p:blipFill>
          <p:spPr>
            <a:xfrm>
              <a:off x="6331915" y="3720513"/>
              <a:ext cx="2260500" cy="182880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6F82F9-B0AA-4651-BA0D-DC7AB536F5FA}"/>
                </a:ext>
              </a:extLst>
            </p:cNvPr>
            <p:cNvSpPr txBox="1"/>
            <p:nvPr/>
          </p:nvSpPr>
          <p:spPr>
            <a:xfrm>
              <a:off x="6454747" y="5484571"/>
              <a:ext cx="2014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hnschrift Light" panose="020B0502040204020203" pitchFamily="34" charset="0"/>
                </a:rPr>
                <a:t>Space-saving Gowning Stacks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0E28B02-95AA-4D58-BD75-DC652A1C1859}"/>
              </a:ext>
            </a:extLst>
          </p:cNvPr>
          <p:cNvGrpSpPr/>
          <p:nvPr/>
        </p:nvGrpSpPr>
        <p:grpSpPr>
          <a:xfrm>
            <a:off x="3354083" y="3429000"/>
            <a:ext cx="2438400" cy="2752130"/>
            <a:chOff x="3545718" y="3267666"/>
            <a:chExt cx="2438400" cy="275213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477B047-E221-467A-A981-FD65C5AF4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5718" y="3267666"/>
              <a:ext cx="2438400" cy="18288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61D3E27-BD62-4D3F-90B2-A44C0BFE86F5}"/>
                </a:ext>
              </a:extLst>
            </p:cNvPr>
            <p:cNvSpPr txBox="1"/>
            <p:nvPr/>
          </p:nvSpPr>
          <p:spPr>
            <a:xfrm>
              <a:off x="3741783" y="5096466"/>
              <a:ext cx="201483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hnschrift Light" panose="020B0502040204020203" pitchFamily="34" charset="0"/>
                </a:rPr>
                <a:t>RFID Gowning Inventory Set-up</a:t>
              </a:r>
            </a:p>
            <a:p>
              <a:pPr algn="ctr"/>
              <a:r>
                <a:rPr lang="en-US" dirty="0">
                  <a:latin typeface="Bahnschrift Light" panose="020B0502040204020203" pitchFamily="34" charset="0"/>
                </a:rPr>
                <a:t>(Thank you </a:t>
              </a:r>
              <a:r>
                <a:rPr lang="en-US" dirty="0" err="1">
                  <a:latin typeface="Bahnschrift Light" panose="020B0502040204020203" pitchFamily="34" charset="0"/>
                </a:rPr>
                <a:t>Jorg</a:t>
              </a:r>
              <a:r>
                <a:rPr lang="en-US" dirty="0">
                  <a:latin typeface="Bahnschrift Light" panose="020B0502040204020203" pitchFamily="34" charset="0"/>
                </a:rPr>
                <a:t>!)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F415EC5-2B81-4B02-84BF-B1611DD0B862}"/>
              </a:ext>
            </a:extLst>
          </p:cNvPr>
          <p:cNvGrpSpPr/>
          <p:nvPr/>
        </p:nvGrpSpPr>
        <p:grpSpPr>
          <a:xfrm>
            <a:off x="850787" y="3429000"/>
            <a:ext cx="2063823" cy="2486072"/>
            <a:chOff x="1042422" y="3267666"/>
            <a:chExt cx="2063823" cy="248607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91F9EEF-E74B-417A-AC0D-845FA00E55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86" r="20454" b="31756"/>
            <a:stretch/>
          </p:blipFill>
          <p:spPr>
            <a:xfrm>
              <a:off x="1042422" y="3267666"/>
              <a:ext cx="2063823" cy="18288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A7E0747-4CD6-4B46-B465-AE390B86B87E}"/>
                </a:ext>
              </a:extLst>
            </p:cNvPr>
            <p:cNvSpPr txBox="1"/>
            <p:nvPr/>
          </p:nvSpPr>
          <p:spPr>
            <a:xfrm>
              <a:off x="1066915" y="5107407"/>
              <a:ext cx="2014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hnschrift Light" panose="020B0502040204020203" pitchFamily="34" charset="0"/>
                </a:rPr>
                <a:t>Area Access through NEMO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C94B3F01-9A44-489E-9CD2-F1C050A4557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79" y="6002725"/>
            <a:ext cx="1962622" cy="646331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C87161B0-050E-47BA-AA01-7951DA9250F9}"/>
              </a:ext>
            </a:extLst>
          </p:cNvPr>
          <p:cNvSpPr txBox="1"/>
          <p:nvPr/>
        </p:nvSpPr>
        <p:spPr>
          <a:xfrm>
            <a:off x="275162" y="78210"/>
            <a:ext cx="1171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ahnschrift Light" panose="020B0502040204020203" pitchFamily="34" charset="0"/>
              </a:rPr>
              <a:t>Quattrone</a:t>
            </a:r>
            <a:r>
              <a:rPr lang="en-US" dirty="0">
                <a:latin typeface="Bahnschrift Light" panose="020B0502040204020203" pitchFamily="34" charset="0"/>
              </a:rPr>
              <a:t> Nanofabrication Facility – Singh Center for Nanotechnology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342021-6CBC-4F73-BECF-CBDF1EB9A014}"/>
              </a:ext>
            </a:extLst>
          </p:cNvPr>
          <p:cNvSpPr txBox="1"/>
          <p:nvPr/>
        </p:nvSpPr>
        <p:spPr>
          <a:xfrm>
            <a:off x="1807409" y="493386"/>
            <a:ext cx="8646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ahnschrift Light" panose="020B0502040204020203" pitchFamily="34" charset="0"/>
              </a:rPr>
              <a:t>Interesting projects we have worked on recently:</a:t>
            </a:r>
          </a:p>
        </p:txBody>
      </p:sp>
    </p:spTree>
    <p:extLst>
      <p:ext uri="{BB962C8B-B14F-4D97-AF65-F5344CB8AC3E}">
        <p14:creationId xmlns:p14="http://schemas.microsoft.com/office/powerpoint/2010/main" val="1323430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52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Bahnschrift Light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Johnston, Eric D</dc:creator>
  <cp:lastModifiedBy>Johnston, Eric D</cp:lastModifiedBy>
  <cp:revision>35</cp:revision>
  <dcterms:created xsi:type="dcterms:W3CDTF">2024-06-19T23:17:08Z</dcterms:created>
  <dcterms:modified xsi:type="dcterms:W3CDTF">2024-06-20T19:56:35Z</dcterms:modified>
</cp:coreProperties>
</file>