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067044"/>
            <a:ext cx="777239" cy="7909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7" Type="http://schemas.openxmlformats.org/officeDocument/2006/relationships/image" Target="../media/image14.jpg"/><Relationship Id="rId8" Type="http://schemas.openxmlformats.org/officeDocument/2006/relationships/image" Target="../media/image15.jpg"/><Relationship Id="rId9" Type="http://schemas.openxmlformats.org/officeDocument/2006/relationships/image" Target="../media/image16.jpg"/><Relationship Id="rId10" Type="http://schemas.openxmlformats.org/officeDocument/2006/relationships/image" Target="../media/image17.jpg"/><Relationship Id="rId11" Type="http://schemas.openxmlformats.org/officeDocument/2006/relationships/image" Target="../media/image18.jpg"/><Relationship Id="rId12" Type="http://schemas.openxmlformats.org/officeDocument/2006/relationships/image" Target="../media/image19.jpg"/><Relationship Id="rId13" Type="http://schemas.openxmlformats.org/officeDocument/2006/relationships/image" Target="../media/image20.jpg"/><Relationship Id="rId14" Type="http://schemas.openxmlformats.org/officeDocument/2006/relationships/image" Target="../media/image21.jpg"/><Relationship Id="rId15" Type="http://schemas.openxmlformats.org/officeDocument/2006/relationships/image" Target="../media/image4.png"/><Relationship Id="rId16" Type="http://schemas.openxmlformats.org/officeDocument/2006/relationships/image" Target="../media/image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1570" y="6519820"/>
            <a:ext cx="10852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7E7E7E"/>
                </a:solidFill>
                <a:latin typeface="Calibri"/>
                <a:cs typeface="Calibri"/>
              </a:rPr>
              <a:t>UGIM</a:t>
            </a:r>
            <a:r>
              <a:rPr dirty="0" sz="1800" spc="-25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 i="1">
                <a:solidFill>
                  <a:srgbClr val="7E7E7E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20670" y="4167478"/>
            <a:ext cx="117411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20" b="1" i="1">
                <a:solidFill>
                  <a:srgbClr val="005395"/>
                </a:solidFill>
                <a:latin typeface="Arial"/>
                <a:cs typeface="Arial"/>
              </a:rPr>
              <a:t>474+</a:t>
            </a:r>
            <a:endParaRPr sz="3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27011" y="4670323"/>
            <a:ext cx="2017395" cy="140716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algn="ctr" marR="144780">
              <a:lnSpc>
                <a:spcPct val="100000"/>
              </a:lnSpc>
              <a:spcBef>
                <a:spcPts val="300"/>
              </a:spcBef>
            </a:pPr>
            <a:r>
              <a:rPr dirty="0" sz="1200" spc="204" b="1">
                <a:solidFill>
                  <a:srgbClr val="005395"/>
                </a:solidFill>
                <a:latin typeface="Trebuchet MS"/>
                <a:cs typeface="Trebuchet MS"/>
              </a:rPr>
              <a:t>FACILITY</a:t>
            </a:r>
            <a:r>
              <a:rPr dirty="0" sz="1200" spc="295" b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1200" spc="204" b="1">
                <a:solidFill>
                  <a:srgbClr val="005395"/>
                </a:solidFill>
                <a:latin typeface="Trebuchet MS"/>
                <a:cs typeface="Trebuchet MS"/>
              </a:rPr>
              <a:t>USERS</a:t>
            </a:r>
            <a:endParaRPr sz="1200">
              <a:latin typeface="Trebuchet MS"/>
              <a:cs typeface="Trebuchet MS"/>
            </a:endParaRPr>
          </a:p>
          <a:p>
            <a:pPr algn="ctr" marR="86360">
              <a:lnSpc>
                <a:spcPts val="4465"/>
              </a:lnSpc>
              <a:spcBef>
                <a:spcPts val="660"/>
              </a:spcBef>
            </a:pPr>
            <a:r>
              <a:rPr dirty="0" sz="3900" spc="-25" b="1" i="1">
                <a:solidFill>
                  <a:srgbClr val="005395"/>
                </a:solidFill>
                <a:latin typeface="Arial"/>
                <a:cs typeface="Arial"/>
              </a:rPr>
              <a:t>86+</a:t>
            </a:r>
            <a:endParaRPr sz="3900">
              <a:latin typeface="Arial"/>
              <a:cs typeface="Arial"/>
            </a:endParaRPr>
          </a:p>
          <a:p>
            <a:pPr marL="18415">
              <a:lnSpc>
                <a:spcPts val="1225"/>
              </a:lnSpc>
            </a:pPr>
            <a:r>
              <a:rPr dirty="0" sz="1200" spc="245" b="1">
                <a:solidFill>
                  <a:srgbClr val="005395"/>
                </a:solidFill>
                <a:latin typeface="Trebuchet MS"/>
                <a:cs typeface="Trebuchet MS"/>
              </a:rPr>
              <a:t>CHARACTERIZATION</a:t>
            </a:r>
            <a:endParaRPr sz="1200">
              <a:latin typeface="Trebuchet MS"/>
              <a:cs typeface="Trebuchet MS"/>
            </a:endParaRPr>
          </a:p>
          <a:p>
            <a:pPr marL="12700" marR="5080" indent="76200">
              <a:lnSpc>
                <a:spcPct val="100000"/>
              </a:lnSpc>
            </a:pPr>
            <a:r>
              <a:rPr dirty="0" sz="1200" spc="250" b="1">
                <a:solidFill>
                  <a:srgbClr val="005395"/>
                </a:solidFill>
                <a:latin typeface="Trebuchet MS"/>
                <a:cs typeface="Trebuchet MS"/>
              </a:rPr>
              <a:t>INSTRUMENTS</a:t>
            </a:r>
            <a:r>
              <a:rPr dirty="0" sz="1200" spc="180" b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1200" spc="250" b="1">
                <a:solidFill>
                  <a:srgbClr val="005395"/>
                </a:solidFill>
                <a:latin typeface="Trebuchet MS"/>
                <a:cs typeface="Trebuchet MS"/>
              </a:rPr>
              <a:t>AND </a:t>
            </a:r>
            <a:r>
              <a:rPr dirty="0" sz="1200" spc="235" b="1">
                <a:solidFill>
                  <a:srgbClr val="005395"/>
                </a:solidFill>
                <a:latin typeface="Trebuchet MS"/>
                <a:cs typeface="Trebuchet MS"/>
              </a:rPr>
              <a:t>FABRICATION</a:t>
            </a:r>
            <a:r>
              <a:rPr dirty="0" sz="1200" spc="105" b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1200" spc="229" b="1">
                <a:solidFill>
                  <a:srgbClr val="005395"/>
                </a:solidFill>
                <a:latin typeface="Trebuchet MS"/>
                <a:cs typeface="Trebuchet MS"/>
              </a:rPr>
              <a:t>TOOLS 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4490" y="3294401"/>
            <a:ext cx="2680335" cy="805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b="1" i="1">
                <a:solidFill>
                  <a:srgbClr val="005395"/>
                </a:solidFill>
                <a:latin typeface="Arial"/>
                <a:cs typeface="Arial"/>
              </a:rPr>
              <a:t>7500</a:t>
            </a:r>
            <a:r>
              <a:rPr dirty="0" sz="3900" spc="245" b="1" i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3900" b="1" i="1">
                <a:solidFill>
                  <a:srgbClr val="005395"/>
                </a:solidFill>
                <a:latin typeface="Arial"/>
                <a:cs typeface="Arial"/>
              </a:rPr>
              <a:t>sq.</a:t>
            </a:r>
            <a:r>
              <a:rPr dirty="0" sz="3900" spc="225" b="1" i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3900" spc="-25" b="1" i="1">
                <a:solidFill>
                  <a:srgbClr val="005395"/>
                </a:solidFill>
                <a:latin typeface="Arial"/>
                <a:cs typeface="Arial"/>
              </a:rPr>
              <a:t>ft.</a:t>
            </a:r>
            <a:endParaRPr sz="3900">
              <a:latin typeface="Arial"/>
              <a:cs typeface="Arial"/>
            </a:endParaRPr>
          </a:p>
          <a:p>
            <a:pPr marL="259715">
              <a:lnSpc>
                <a:spcPct val="100000"/>
              </a:lnSpc>
              <a:spcBef>
                <a:spcPts val="20"/>
              </a:spcBef>
            </a:pPr>
            <a:r>
              <a:rPr dirty="0" sz="1200" spc="65" b="1">
                <a:solidFill>
                  <a:srgbClr val="005395"/>
                </a:solidFill>
                <a:latin typeface="Trebuchet MS"/>
                <a:cs typeface="Trebuchet MS"/>
              </a:rPr>
              <a:t>CLASS</a:t>
            </a:r>
            <a:r>
              <a:rPr dirty="0" sz="1200" spc="-120" b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1200" spc="-125" b="1">
                <a:solidFill>
                  <a:srgbClr val="005395"/>
                </a:solidFill>
                <a:latin typeface="Trebuchet MS"/>
                <a:cs typeface="Trebuchet MS"/>
              </a:rPr>
              <a:t>100-</a:t>
            </a:r>
            <a:r>
              <a:rPr dirty="0" sz="1200" spc="-105" b="1">
                <a:solidFill>
                  <a:srgbClr val="005395"/>
                </a:solidFill>
                <a:latin typeface="Trebuchet MS"/>
                <a:cs typeface="Trebuchet MS"/>
              </a:rPr>
              <a:t>1000</a:t>
            </a:r>
            <a:r>
              <a:rPr dirty="0" sz="1200" spc="-100" b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1200" spc="65" b="1">
                <a:solidFill>
                  <a:srgbClr val="005395"/>
                </a:solidFill>
                <a:latin typeface="Trebuchet MS"/>
                <a:cs typeface="Trebuchet MS"/>
              </a:rPr>
              <a:t>CLEANROOM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0"/>
            <a:ext cx="8300084" cy="3255645"/>
            <a:chOff x="0" y="0"/>
            <a:chExt cx="8300084" cy="325564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299703" cy="32552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218932" cy="31744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466843" cy="7376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811"/>
              <a:ext cx="4386071" cy="637031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8640318" y="168402"/>
            <a:ext cx="3314700" cy="769620"/>
          </a:xfrm>
          <a:prstGeom prst="rect">
            <a:avLst/>
          </a:prstGeom>
          <a:ln w="25400">
            <a:solidFill>
              <a:srgbClr val="F36E2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marL="687705" marR="186055" indent="-501650">
              <a:lnSpc>
                <a:spcPts val="3000"/>
              </a:lnSpc>
              <a:spcBef>
                <a:spcPts val="30"/>
              </a:spcBef>
            </a:pPr>
            <a:r>
              <a:rPr dirty="0" sz="2500" b="1">
                <a:solidFill>
                  <a:srgbClr val="005395"/>
                </a:solidFill>
                <a:latin typeface="Arial"/>
                <a:cs typeface="Arial"/>
              </a:rPr>
              <a:t>FACTS</a:t>
            </a:r>
            <a:r>
              <a:rPr dirty="0" sz="2500" spc="-35" b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005395"/>
                </a:solidFill>
                <a:latin typeface="Arial"/>
                <a:cs typeface="Arial"/>
              </a:rPr>
              <a:t>&amp;</a:t>
            </a:r>
            <a:r>
              <a:rPr dirty="0" sz="2500" spc="220" b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005395"/>
                </a:solidFill>
                <a:latin typeface="Arial"/>
                <a:cs typeface="Arial"/>
              </a:rPr>
              <a:t>FIGURES </a:t>
            </a:r>
            <a:r>
              <a:rPr dirty="0" sz="2500" b="1">
                <a:solidFill>
                  <a:srgbClr val="005395"/>
                </a:solidFill>
                <a:latin typeface="Arial"/>
                <a:cs typeface="Arial"/>
              </a:rPr>
              <a:t>FY23</a:t>
            </a:r>
            <a:r>
              <a:rPr dirty="0" sz="2500" spc="160" b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005395"/>
                </a:solidFill>
                <a:latin typeface="Arial"/>
                <a:cs typeface="Arial"/>
              </a:rPr>
              <a:t>–</a:t>
            </a:r>
            <a:r>
              <a:rPr dirty="0" sz="2500" spc="165" b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005395"/>
                </a:solidFill>
                <a:latin typeface="Arial"/>
                <a:cs typeface="Arial"/>
              </a:rPr>
              <a:t>FY24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26931" y="1002389"/>
            <a:ext cx="18719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005395"/>
                </a:solidFill>
                <a:latin typeface="Trebuchet MS"/>
                <a:cs typeface="Trebuchet MS"/>
              </a:rPr>
              <a:t>UF</a:t>
            </a:r>
            <a:r>
              <a:rPr dirty="0" sz="2400" spc="-7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150" b="1" i="1">
                <a:solidFill>
                  <a:srgbClr val="005395"/>
                </a:solidFill>
                <a:latin typeface="Trebuchet MS"/>
                <a:cs typeface="Trebuchet MS"/>
              </a:rPr>
              <a:t>users</a:t>
            </a:r>
            <a:r>
              <a:rPr dirty="0" sz="2400" spc="-55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90" b="1" i="1">
                <a:solidFill>
                  <a:srgbClr val="005395"/>
                </a:solidFill>
                <a:latin typeface="Trebuchet MS"/>
                <a:cs typeface="Trebuchet MS"/>
              </a:rPr>
              <a:t>from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26931" y="1859893"/>
            <a:ext cx="2705100" cy="1539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379"/>
              </a:lnSpc>
              <a:tabLst>
                <a:tab pos="926465" algn="l"/>
              </a:tabLst>
            </a:pPr>
            <a:r>
              <a:rPr dirty="0" sz="3600" spc="-25" b="1" i="1">
                <a:solidFill>
                  <a:srgbClr val="005395"/>
                </a:solidFill>
                <a:latin typeface="Trebuchet MS"/>
                <a:cs typeface="Trebuchet MS"/>
              </a:rPr>
              <a:t>10</a:t>
            </a:r>
            <a:r>
              <a:rPr dirty="0" sz="3600" b="1" i="1">
                <a:solidFill>
                  <a:srgbClr val="005395"/>
                </a:solidFill>
                <a:latin typeface="Trebuchet MS"/>
                <a:cs typeface="Trebuchet MS"/>
              </a:rPr>
              <a:t>	</a:t>
            </a:r>
            <a:r>
              <a:rPr dirty="0" sz="2400" spc="-10" b="1" i="1">
                <a:solidFill>
                  <a:srgbClr val="005395"/>
                </a:solidFill>
                <a:latin typeface="Trebuchet MS"/>
                <a:cs typeface="Trebuchet MS"/>
              </a:rPr>
              <a:t>Colleges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dirty="0" sz="3600" spc="-50" b="1" i="1">
                <a:solidFill>
                  <a:srgbClr val="005395"/>
                </a:solidFill>
                <a:latin typeface="Trebuchet MS"/>
                <a:cs typeface="Trebuchet MS"/>
              </a:rPr>
              <a:t>1</a:t>
            </a:r>
            <a:r>
              <a:rPr dirty="0" sz="3600" b="1" i="1">
                <a:solidFill>
                  <a:srgbClr val="005395"/>
                </a:solidFill>
                <a:latin typeface="Trebuchet MS"/>
                <a:cs typeface="Trebuchet MS"/>
              </a:rPr>
              <a:t>	</a:t>
            </a:r>
            <a:r>
              <a:rPr dirty="0" sz="2400" spc="-10" b="1" i="1">
                <a:solidFill>
                  <a:srgbClr val="005395"/>
                </a:solidFill>
                <a:latin typeface="Trebuchet MS"/>
                <a:cs typeface="Trebuchet MS"/>
              </a:rPr>
              <a:t>Museums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dirty="0" sz="3600" spc="-25" b="1" i="1">
                <a:solidFill>
                  <a:srgbClr val="005395"/>
                </a:solidFill>
                <a:latin typeface="Trebuchet MS"/>
                <a:cs typeface="Trebuchet MS"/>
              </a:rPr>
              <a:t>49</a:t>
            </a:r>
            <a:r>
              <a:rPr dirty="0" sz="3600" b="1" i="1">
                <a:solidFill>
                  <a:srgbClr val="005395"/>
                </a:solidFill>
                <a:latin typeface="Trebuchet MS"/>
                <a:cs typeface="Trebuchet MS"/>
              </a:rPr>
              <a:t>	</a:t>
            </a:r>
            <a:r>
              <a:rPr dirty="0" sz="2400" spc="-70" b="1" i="1">
                <a:solidFill>
                  <a:srgbClr val="005395"/>
                </a:solidFill>
                <a:latin typeface="Trebuchet MS"/>
                <a:cs typeface="Trebuchet MS"/>
              </a:rPr>
              <a:t>Departments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8597074" y="1155462"/>
            <a:ext cx="263525" cy="2252345"/>
            <a:chOff x="8597074" y="1155462"/>
            <a:chExt cx="263525" cy="2252345"/>
          </a:xfrm>
        </p:grpSpPr>
        <p:sp>
          <p:nvSpPr>
            <p:cNvPr id="15" name="object 15" descr=""/>
            <p:cNvSpPr/>
            <p:nvPr/>
          </p:nvSpPr>
          <p:spPr>
            <a:xfrm>
              <a:off x="8728709" y="1192822"/>
              <a:ext cx="0" cy="2188210"/>
            </a:xfrm>
            <a:custGeom>
              <a:avLst/>
              <a:gdLst/>
              <a:ahLst/>
              <a:cxnLst/>
              <a:rect l="l" t="t" r="r" b="b"/>
              <a:pathLst>
                <a:path w="0" h="2188210">
                  <a:moveTo>
                    <a:pt x="0" y="0"/>
                  </a:moveTo>
                  <a:lnTo>
                    <a:pt x="0" y="2188171"/>
                  </a:lnTo>
                </a:path>
              </a:pathLst>
            </a:custGeom>
            <a:ln w="28575">
              <a:solidFill>
                <a:srgbClr val="538235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627199" y="1169453"/>
              <a:ext cx="203200" cy="2223770"/>
            </a:xfrm>
            <a:custGeom>
              <a:avLst/>
              <a:gdLst/>
              <a:ahLst/>
              <a:cxnLst/>
              <a:rect l="l" t="t" r="r" b="b"/>
              <a:pathLst>
                <a:path w="203200" h="2223770">
                  <a:moveTo>
                    <a:pt x="203098" y="2218080"/>
                  </a:moveTo>
                  <a:lnTo>
                    <a:pt x="130632" y="2218080"/>
                  </a:lnTo>
                  <a:lnTo>
                    <a:pt x="130632" y="2216810"/>
                  </a:lnTo>
                  <a:lnTo>
                    <a:pt x="72453" y="2216810"/>
                  </a:lnTo>
                  <a:lnTo>
                    <a:pt x="72453" y="2218080"/>
                  </a:lnTo>
                  <a:lnTo>
                    <a:pt x="0" y="2218080"/>
                  </a:lnTo>
                  <a:lnTo>
                    <a:pt x="0" y="2220620"/>
                  </a:lnTo>
                  <a:lnTo>
                    <a:pt x="5715" y="2220620"/>
                  </a:lnTo>
                  <a:lnTo>
                    <a:pt x="5715" y="2223160"/>
                  </a:lnTo>
                  <a:lnTo>
                    <a:pt x="197421" y="2223160"/>
                  </a:lnTo>
                  <a:lnTo>
                    <a:pt x="197421" y="2220620"/>
                  </a:lnTo>
                  <a:lnTo>
                    <a:pt x="203098" y="2220620"/>
                  </a:lnTo>
                  <a:lnTo>
                    <a:pt x="203098" y="2218080"/>
                  </a:lnTo>
                  <a:close/>
                </a:path>
                <a:path w="203200" h="2223770">
                  <a:moveTo>
                    <a:pt x="203098" y="1270"/>
                  </a:moveTo>
                  <a:lnTo>
                    <a:pt x="129921" y="1270"/>
                  </a:lnTo>
                  <a:lnTo>
                    <a:pt x="129921" y="0"/>
                  </a:lnTo>
                  <a:lnTo>
                    <a:pt x="73164" y="0"/>
                  </a:lnTo>
                  <a:lnTo>
                    <a:pt x="73164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5715" y="3810"/>
                  </a:lnTo>
                  <a:lnTo>
                    <a:pt x="5715" y="6350"/>
                  </a:lnTo>
                  <a:lnTo>
                    <a:pt x="197421" y="6350"/>
                  </a:lnTo>
                  <a:lnTo>
                    <a:pt x="197421" y="3810"/>
                  </a:lnTo>
                  <a:lnTo>
                    <a:pt x="203098" y="3810"/>
                  </a:lnTo>
                  <a:lnTo>
                    <a:pt x="203098" y="1270"/>
                  </a:lnTo>
                  <a:close/>
                </a:path>
              </a:pathLst>
            </a:custGeom>
            <a:solidFill>
              <a:srgbClr val="F36E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611361" y="3386561"/>
              <a:ext cx="234950" cy="6985"/>
            </a:xfrm>
            <a:custGeom>
              <a:avLst/>
              <a:gdLst/>
              <a:ahLst/>
              <a:cxnLst/>
              <a:rect l="l" t="t" r="r" b="b"/>
              <a:pathLst>
                <a:path w="234950" h="6985">
                  <a:moveTo>
                    <a:pt x="117348" y="0"/>
                  </a:moveTo>
                  <a:lnTo>
                    <a:pt x="34480" y="965"/>
                  </a:lnTo>
                  <a:lnTo>
                    <a:pt x="0" y="3314"/>
                  </a:lnTo>
                  <a:lnTo>
                    <a:pt x="34480" y="5651"/>
                  </a:lnTo>
                  <a:lnTo>
                    <a:pt x="117348" y="6629"/>
                  </a:lnTo>
                  <a:lnTo>
                    <a:pt x="200418" y="5651"/>
                  </a:lnTo>
                  <a:lnTo>
                    <a:pt x="234696" y="3314"/>
                  </a:lnTo>
                  <a:lnTo>
                    <a:pt x="200418" y="965"/>
                  </a:lnTo>
                  <a:lnTo>
                    <a:pt x="117348" y="0"/>
                  </a:lnTo>
                  <a:close/>
                </a:path>
              </a:pathLst>
            </a:custGeom>
            <a:ln w="28574">
              <a:solidFill>
                <a:srgbClr val="538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611361" y="1169750"/>
              <a:ext cx="234950" cy="6985"/>
            </a:xfrm>
            <a:custGeom>
              <a:avLst/>
              <a:gdLst/>
              <a:ahLst/>
              <a:cxnLst/>
              <a:rect l="l" t="t" r="r" b="b"/>
              <a:pathLst>
                <a:path w="234950" h="6984">
                  <a:moveTo>
                    <a:pt x="117348" y="0"/>
                  </a:moveTo>
                  <a:lnTo>
                    <a:pt x="34480" y="965"/>
                  </a:lnTo>
                  <a:lnTo>
                    <a:pt x="0" y="3314"/>
                  </a:lnTo>
                  <a:lnTo>
                    <a:pt x="34480" y="5651"/>
                  </a:lnTo>
                  <a:lnTo>
                    <a:pt x="117348" y="6629"/>
                  </a:lnTo>
                  <a:lnTo>
                    <a:pt x="200418" y="5651"/>
                  </a:lnTo>
                  <a:lnTo>
                    <a:pt x="234696" y="3314"/>
                  </a:lnTo>
                  <a:lnTo>
                    <a:pt x="200418" y="965"/>
                  </a:lnTo>
                  <a:lnTo>
                    <a:pt x="117348" y="0"/>
                  </a:lnTo>
                  <a:close/>
                </a:path>
              </a:pathLst>
            </a:custGeom>
            <a:ln w="28574">
              <a:solidFill>
                <a:srgbClr val="538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4265411" y="6100353"/>
            <a:ext cx="7328534" cy="745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915"/>
              </a:lnSpc>
              <a:spcBef>
                <a:spcPts val="100"/>
              </a:spcBef>
            </a:pPr>
            <a:r>
              <a:rPr dirty="0" sz="3600" spc="-220" b="1" i="1">
                <a:solidFill>
                  <a:srgbClr val="005395"/>
                </a:solidFill>
                <a:latin typeface="Trebuchet MS"/>
                <a:cs typeface="Trebuchet MS"/>
              </a:rPr>
              <a:t>33</a:t>
            </a:r>
            <a:r>
              <a:rPr dirty="0" sz="3600" spc="-395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140" b="1" i="1">
                <a:solidFill>
                  <a:srgbClr val="005395"/>
                </a:solidFill>
                <a:latin typeface="Trebuchet MS"/>
                <a:cs typeface="Trebuchet MS"/>
              </a:rPr>
              <a:t>Universities</a:t>
            </a:r>
            <a:r>
              <a:rPr dirty="0" sz="2400" spc="-3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b="1" i="1">
                <a:solidFill>
                  <a:srgbClr val="005395"/>
                </a:solidFill>
                <a:latin typeface="Trebuchet MS"/>
                <a:cs typeface="Trebuchet MS"/>
              </a:rPr>
              <a:t>&amp;</a:t>
            </a:r>
            <a:r>
              <a:rPr dirty="0" sz="2400" spc="-4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90" b="1" i="1">
                <a:solidFill>
                  <a:srgbClr val="005395"/>
                </a:solidFill>
                <a:latin typeface="Trebuchet MS"/>
                <a:cs typeface="Trebuchet MS"/>
              </a:rPr>
              <a:t>Colleges</a:t>
            </a:r>
            <a:r>
              <a:rPr dirty="0" sz="2400" spc="-5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270" b="1" i="1">
                <a:solidFill>
                  <a:srgbClr val="005395"/>
                </a:solidFill>
                <a:latin typeface="Trebuchet MS"/>
                <a:cs typeface="Trebuchet MS"/>
              </a:rPr>
              <a:t>.</a:t>
            </a:r>
            <a:r>
              <a:rPr dirty="0" sz="2400" spc="-28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3600" spc="-215" b="1" i="1">
                <a:solidFill>
                  <a:srgbClr val="005395"/>
                </a:solidFill>
                <a:latin typeface="Trebuchet MS"/>
                <a:cs typeface="Trebuchet MS"/>
              </a:rPr>
              <a:t>50</a:t>
            </a:r>
            <a:r>
              <a:rPr dirty="0" sz="3600" spc="-4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100" b="1" i="1">
                <a:solidFill>
                  <a:srgbClr val="005395"/>
                </a:solidFill>
                <a:latin typeface="Trebuchet MS"/>
                <a:cs typeface="Trebuchet MS"/>
              </a:rPr>
              <a:t>Industry</a:t>
            </a:r>
            <a:r>
              <a:rPr dirty="0" sz="2400" spc="-15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b="1" i="1">
                <a:solidFill>
                  <a:srgbClr val="005395"/>
                </a:solidFill>
                <a:latin typeface="Trebuchet MS"/>
                <a:cs typeface="Trebuchet MS"/>
              </a:rPr>
              <a:t>&amp;</a:t>
            </a:r>
            <a:r>
              <a:rPr dirty="0" sz="2400" spc="-40" b="1" i="1">
                <a:solidFill>
                  <a:srgbClr val="005395"/>
                </a:solidFill>
                <a:latin typeface="Trebuchet MS"/>
                <a:cs typeface="Trebuchet MS"/>
              </a:rPr>
              <a:t> </a:t>
            </a:r>
            <a:r>
              <a:rPr dirty="0" sz="2400" spc="-85" b="1" i="1">
                <a:solidFill>
                  <a:srgbClr val="005395"/>
                </a:solidFill>
                <a:latin typeface="Trebuchet MS"/>
                <a:cs typeface="Trebuchet MS"/>
              </a:rPr>
              <a:t>Businesses</a:t>
            </a:r>
            <a:endParaRPr sz="2400">
              <a:latin typeface="Trebuchet MS"/>
              <a:cs typeface="Trebuchet MS"/>
            </a:endParaRPr>
          </a:p>
          <a:p>
            <a:pPr marL="1927860">
              <a:lnSpc>
                <a:spcPts val="1755"/>
              </a:lnSpc>
            </a:pPr>
            <a:r>
              <a:rPr dirty="0" sz="1800" spc="-5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2602997" y="5823203"/>
            <a:ext cx="9149715" cy="236220"/>
            <a:chOff x="2602997" y="5823203"/>
            <a:chExt cx="9149715" cy="236220"/>
          </a:xfrm>
        </p:grpSpPr>
        <p:sp>
          <p:nvSpPr>
            <p:cNvPr id="21" name="object 21" descr=""/>
            <p:cNvSpPr/>
            <p:nvPr/>
          </p:nvSpPr>
          <p:spPr>
            <a:xfrm>
              <a:off x="2676903" y="5941313"/>
              <a:ext cx="9076055" cy="0"/>
            </a:xfrm>
            <a:custGeom>
              <a:avLst/>
              <a:gdLst/>
              <a:ahLst/>
              <a:cxnLst/>
              <a:rect l="l" t="t" r="r" b="b"/>
              <a:pathLst>
                <a:path w="9076055" h="0">
                  <a:moveTo>
                    <a:pt x="9075737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155B9D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622047" y="5842253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13741" y="0"/>
                  </a:moveTo>
                  <a:lnTo>
                    <a:pt x="4038" y="29108"/>
                  </a:lnTo>
                  <a:lnTo>
                    <a:pt x="0" y="99060"/>
                  </a:lnTo>
                  <a:lnTo>
                    <a:pt x="4038" y="169176"/>
                  </a:lnTo>
                  <a:lnTo>
                    <a:pt x="13741" y="198120"/>
                  </a:lnTo>
                  <a:lnTo>
                    <a:pt x="23469" y="169176"/>
                  </a:lnTo>
                  <a:lnTo>
                    <a:pt x="27482" y="99060"/>
                  </a:lnTo>
                  <a:lnTo>
                    <a:pt x="23469" y="29108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F36E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622047" y="5842253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27482" y="99060"/>
                  </a:moveTo>
                  <a:lnTo>
                    <a:pt x="23469" y="29108"/>
                  </a:lnTo>
                  <a:lnTo>
                    <a:pt x="13741" y="0"/>
                  </a:lnTo>
                  <a:lnTo>
                    <a:pt x="4038" y="29108"/>
                  </a:lnTo>
                  <a:lnTo>
                    <a:pt x="0" y="99060"/>
                  </a:lnTo>
                  <a:lnTo>
                    <a:pt x="4038" y="169176"/>
                  </a:lnTo>
                  <a:lnTo>
                    <a:pt x="13741" y="198120"/>
                  </a:lnTo>
                  <a:lnTo>
                    <a:pt x="23469" y="169176"/>
                  </a:lnTo>
                  <a:lnTo>
                    <a:pt x="27482" y="99060"/>
                  </a:lnTo>
                  <a:close/>
                </a:path>
              </a:pathLst>
            </a:custGeom>
            <a:ln w="38100">
              <a:solidFill>
                <a:srgbClr val="155B9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11801473" y="5823203"/>
            <a:ext cx="66040" cy="236220"/>
            <a:chOff x="11801473" y="5823203"/>
            <a:chExt cx="66040" cy="236220"/>
          </a:xfrm>
        </p:grpSpPr>
        <p:sp>
          <p:nvSpPr>
            <p:cNvPr id="25" name="object 25" descr=""/>
            <p:cNvSpPr/>
            <p:nvPr/>
          </p:nvSpPr>
          <p:spPr>
            <a:xfrm>
              <a:off x="11820523" y="5842253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13741" y="0"/>
                  </a:moveTo>
                  <a:lnTo>
                    <a:pt x="4038" y="29108"/>
                  </a:lnTo>
                  <a:lnTo>
                    <a:pt x="0" y="99060"/>
                  </a:lnTo>
                  <a:lnTo>
                    <a:pt x="4038" y="169176"/>
                  </a:lnTo>
                  <a:lnTo>
                    <a:pt x="13741" y="198120"/>
                  </a:lnTo>
                  <a:lnTo>
                    <a:pt x="23469" y="169176"/>
                  </a:lnTo>
                  <a:lnTo>
                    <a:pt x="27482" y="99060"/>
                  </a:lnTo>
                  <a:lnTo>
                    <a:pt x="23469" y="29108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F36E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820523" y="5842253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40" h="198120">
                  <a:moveTo>
                    <a:pt x="27482" y="99060"/>
                  </a:moveTo>
                  <a:lnTo>
                    <a:pt x="23469" y="29108"/>
                  </a:lnTo>
                  <a:lnTo>
                    <a:pt x="13741" y="0"/>
                  </a:lnTo>
                  <a:lnTo>
                    <a:pt x="4038" y="29108"/>
                  </a:lnTo>
                  <a:lnTo>
                    <a:pt x="0" y="99060"/>
                  </a:lnTo>
                  <a:lnTo>
                    <a:pt x="4038" y="169176"/>
                  </a:lnTo>
                  <a:lnTo>
                    <a:pt x="13741" y="198120"/>
                  </a:lnTo>
                  <a:lnTo>
                    <a:pt x="23469" y="169176"/>
                  </a:lnTo>
                  <a:lnTo>
                    <a:pt x="27482" y="99060"/>
                  </a:lnTo>
                  <a:close/>
                </a:path>
              </a:pathLst>
            </a:custGeom>
            <a:ln w="38100">
              <a:solidFill>
                <a:srgbClr val="155B9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2798333" y="6046192"/>
            <a:ext cx="122745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 marR="5080" indent="-178435">
              <a:lnSpc>
                <a:spcPct val="100000"/>
              </a:lnSpc>
              <a:spcBef>
                <a:spcPts val="100"/>
              </a:spcBef>
            </a:pPr>
            <a:r>
              <a:rPr dirty="0" sz="2400" spc="-10" b="1" i="1">
                <a:solidFill>
                  <a:srgbClr val="005395"/>
                </a:solidFill>
                <a:latin typeface="Arial"/>
                <a:cs typeface="Arial"/>
              </a:rPr>
              <a:t>External </a:t>
            </a:r>
            <a:r>
              <a:rPr dirty="0" sz="2400" spc="-20" b="1" i="1">
                <a:solidFill>
                  <a:srgbClr val="005395"/>
                </a:solidFill>
                <a:latin typeface="Arial"/>
                <a:cs typeface="Arial"/>
              </a:rPr>
              <a:t>Users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4132326" y="6131814"/>
            <a:ext cx="11430" cy="644525"/>
          </a:xfrm>
          <a:custGeom>
            <a:avLst/>
            <a:gdLst/>
            <a:ahLst/>
            <a:cxnLst/>
            <a:rect l="l" t="t" r="r" b="b"/>
            <a:pathLst>
              <a:path w="11429" h="644525">
                <a:moveTo>
                  <a:pt x="0" y="0"/>
                </a:moveTo>
                <a:lnTo>
                  <a:pt x="11099" y="644499"/>
                </a:lnTo>
              </a:path>
            </a:pathLst>
          </a:custGeom>
          <a:ln w="28575">
            <a:solidFill>
              <a:srgbClr val="155B9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09994" y="3630338"/>
            <a:ext cx="603090" cy="769448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10362730" y="3710880"/>
            <a:ext cx="12426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65" b="1">
                <a:solidFill>
                  <a:srgbClr val="005395"/>
                </a:solidFill>
                <a:latin typeface="Trebuchet MS"/>
                <a:cs typeface="Trebuchet MS"/>
              </a:rPr>
              <a:t>STAFF </a:t>
            </a:r>
            <a:r>
              <a:rPr dirty="0" sz="1600" spc="135" b="1">
                <a:solidFill>
                  <a:srgbClr val="005395"/>
                </a:solidFill>
                <a:latin typeface="Trebuchet MS"/>
                <a:cs typeface="Trebuchet MS"/>
              </a:rPr>
              <a:t>ENGINEERS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936635" y="3670879"/>
            <a:ext cx="242570" cy="530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065"/>
              </a:lnSpc>
            </a:pPr>
            <a:r>
              <a:rPr dirty="0" sz="3600" spc="-260" b="1" i="1">
                <a:solidFill>
                  <a:srgbClr val="005395"/>
                </a:solidFill>
                <a:latin typeface="Trebuchet MS"/>
                <a:cs typeface="Trebuchet MS"/>
              </a:rPr>
              <a:t>1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9166251" y="3625809"/>
            <a:ext cx="2679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60" b="1" i="1">
                <a:solidFill>
                  <a:srgbClr val="005395"/>
                </a:solidFill>
                <a:latin typeface="Trebuchet MS"/>
                <a:cs typeface="Trebuchet MS"/>
              </a:rPr>
              <a:t>2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435881" y="2658883"/>
            <a:ext cx="26587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4">
                <a:solidFill>
                  <a:srgbClr val="FFFFFF"/>
                </a:solidFill>
                <a:latin typeface="Trebuchet MS"/>
                <a:cs typeface="Trebuchet MS"/>
              </a:rPr>
              <a:t>rsc.aux.eng.ufl.edu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2764536" y="3631691"/>
            <a:ext cx="6249670" cy="1932939"/>
            <a:chOff x="2764536" y="3631691"/>
            <a:chExt cx="6249670" cy="1932939"/>
          </a:xfrm>
        </p:grpSpPr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4536" y="3631691"/>
              <a:ext cx="3041903" cy="193243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3748" y="3639311"/>
              <a:ext cx="3410419" cy="1854707"/>
            </a:xfrm>
            <a:prstGeom prst="rect">
              <a:avLst/>
            </a:prstGeom>
          </p:spPr>
        </p:pic>
      </p:grpSp>
      <p:sp>
        <p:nvSpPr>
          <p:cNvPr id="37" name="object 37" descr=""/>
          <p:cNvSpPr/>
          <p:nvPr/>
        </p:nvSpPr>
        <p:spPr>
          <a:xfrm>
            <a:off x="9116568" y="3474720"/>
            <a:ext cx="2372995" cy="0"/>
          </a:xfrm>
          <a:custGeom>
            <a:avLst/>
            <a:gdLst/>
            <a:ahLst/>
            <a:cxnLst/>
            <a:rect l="l" t="t" r="r" b="b"/>
            <a:pathLst>
              <a:path w="2372995" h="0">
                <a:moveTo>
                  <a:pt x="23725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36E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9096757" y="4494276"/>
            <a:ext cx="2374265" cy="0"/>
          </a:xfrm>
          <a:custGeom>
            <a:avLst/>
            <a:gdLst/>
            <a:ahLst/>
            <a:cxnLst/>
            <a:rect l="l" t="t" r="r" b="b"/>
            <a:pathLst>
              <a:path w="2374265" h="0">
                <a:moveTo>
                  <a:pt x="237407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36E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8773090" y="4584109"/>
            <a:ext cx="3010535" cy="112141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ctr" marL="403860" marR="398145">
              <a:lnSpc>
                <a:spcPts val="2870"/>
              </a:lnSpc>
              <a:spcBef>
                <a:spcPts val="200"/>
              </a:spcBef>
            </a:pPr>
            <a:r>
              <a:rPr dirty="0" sz="2400" b="1">
                <a:solidFill>
                  <a:srgbClr val="F36E20"/>
                </a:solidFill>
                <a:latin typeface="Arial"/>
                <a:cs typeface="Arial"/>
              </a:rPr>
              <a:t>±</a:t>
            </a:r>
            <a:r>
              <a:rPr dirty="0" sz="2400" spc="-5" b="1">
                <a:solidFill>
                  <a:srgbClr val="F36E20"/>
                </a:solidFill>
                <a:latin typeface="Arial"/>
                <a:cs typeface="Arial"/>
              </a:rPr>
              <a:t> </a:t>
            </a:r>
            <a:r>
              <a:rPr dirty="0" sz="2400" spc="-110" b="1">
                <a:solidFill>
                  <a:srgbClr val="F36E20"/>
                </a:solidFill>
                <a:latin typeface="Trebuchet MS"/>
                <a:cs typeface="Trebuchet MS"/>
              </a:rPr>
              <a:t>$900,000/year </a:t>
            </a:r>
            <a:r>
              <a:rPr dirty="0" sz="2400" b="1">
                <a:solidFill>
                  <a:srgbClr val="F36E20"/>
                </a:solidFill>
                <a:latin typeface="Trebuchet MS"/>
                <a:cs typeface="Trebuchet MS"/>
              </a:rPr>
              <a:t>in</a:t>
            </a:r>
            <a:r>
              <a:rPr dirty="0" sz="2400" spc="-140" b="1">
                <a:solidFill>
                  <a:srgbClr val="F36E20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36E20"/>
                </a:solidFill>
                <a:latin typeface="Trebuchet MS"/>
                <a:cs typeface="Trebuchet MS"/>
              </a:rPr>
              <a:t>user</a:t>
            </a:r>
            <a:r>
              <a:rPr dirty="0" sz="2400" spc="-135" b="1">
                <a:solidFill>
                  <a:srgbClr val="F36E20"/>
                </a:solidFill>
                <a:latin typeface="Trebuchet MS"/>
                <a:cs typeface="Trebuchet MS"/>
              </a:rPr>
              <a:t> </a:t>
            </a:r>
            <a:r>
              <a:rPr dirty="0" sz="2400" spc="-20" b="1">
                <a:solidFill>
                  <a:srgbClr val="F36E20"/>
                </a:solidFill>
                <a:latin typeface="Trebuchet MS"/>
                <a:cs typeface="Trebuchet MS"/>
              </a:rPr>
              <a:t>fees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ts val="2785"/>
              </a:lnSpc>
            </a:pPr>
            <a:r>
              <a:rPr dirty="0" sz="2400" b="1">
                <a:solidFill>
                  <a:srgbClr val="F36E20"/>
                </a:solidFill>
                <a:latin typeface="Trebuchet MS"/>
                <a:cs typeface="Trebuchet MS"/>
              </a:rPr>
              <a:t>(last</a:t>
            </a:r>
            <a:r>
              <a:rPr dirty="0" sz="2400" spc="-140" b="1">
                <a:solidFill>
                  <a:srgbClr val="F36E20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36E20"/>
                </a:solidFill>
                <a:latin typeface="Trebuchet MS"/>
                <a:cs typeface="Trebuchet MS"/>
              </a:rPr>
              <a:t>4</a:t>
            </a:r>
            <a:r>
              <a:rPr dirty="0" sz="2400" spc="-140" b="1">
                <a:solidFill>
                  <a:srgbClr val="F36E20"/>
                </a:solidFill>
                <a:latin typeface="Trebuchet MS"/>
                <a:cs typeface="Trebuchet MS"/>
              </a:rPr>
              <a:t> </a:t>
            </a:r>
            <a:r>
              <a:rPr dirty="0" sz="2400" spc="-20" b="1">
                <a:solidFill>
                  <a:srgbClr val="F36E20"/>
                </a:solidFill>
                <a:latin typeface="Trebuchet MS"/>
                <a:cs typeface="Trebuchet MS"/>
              </a:rPr>
              <a:t>years</a:t>
            </a:r>
            <a:r>
              <a:rPr dirty="0" sz="2400" spc="-145" b="1">
                <a:solidFill>
                  <a:srgbClr val="F36E20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36E20"/>
                </a:solidFill>
                <a:latin typeface="Trebuchet MS"/>
                <a:cs typeface="Trebuchet MS"/>
              </a:rPr>
              <a:t>average)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1570" y="6519820"/>
            <a:ext cx="10852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7E7E7E"/>
                </a:solidFill>
                <a:latin typeface="Calibri"/>
                <a:cs typeface="Calibri"/>
              </a:rPr>
              <a:t>UGIM</a:t>
            </a:r>
            <a:r>
              <a:rPr dirty="0" sz="1800" spc="-25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 i="1">
                <a:solidFill>
                  <a:srgbClr val="7E7E7E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02030" y="6443883"/>
            <a:ext cx="116205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0"/>
              </a:lnSpc>
            </a:pPr>
            <a:r>
              <a:rPr dirty="0" sz="1800" spc="-5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7547" y="3104388"/>
            <a:ext cx="2676143" cy="20071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044" y="1085088"/>
            <a:ext cx="1449324" cy="1371419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32587" y="777240"/>
            <a:ext cx="11881485" cy="6056630"/>
            <a:chOff x="132587" y="777240"/>
            <a:chExt cx="11881485" cy="60566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09287" y="2612135"/>
              <a:ext cx="3813047" cy="26410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82383" y="5224271"/>
              <a:ext cx="2538983" cy="16093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1452" y="1112520"/>
              <a:ext cx="2682239" cy="190347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0208" y="784860"/>
              <a:ext cx="1664372" cy="16459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5687" y="777240"/>
              <a:ext cx="1356360" cy="1644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3695" y="784860"/>
              <a:ext cx="1153667" cy="16459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6132" y="5522976"/>
              <a:ext cx="3511295" cy="91287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0516" y="5224271"/>
              <a:ext cx="1642871" cy="16093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2587" y="2676144"/>
              <a:ext cx="2129028" cy="160883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051547" y="2785839"/>
              <a:ext cx="2146300" cy="474345"/>
            </a:xfrm>
            <a:custGeom>
              <a:avLst/>
              <a:gdLst/>
              <a:ahLst/>
              <a:cxnLst/>
              <a:rect l="l" t="t" r="r" b="b"/>
              <a:pathLst>
                <a:path w="2146300" h="474345">
                  <a:moveTo>
                    <a:pt x="0" y="473773"/>
                  </a:moveTo>
                  <a:lnTo>
                    <a:pt x="2146020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176951" y="2751380"/>
              <a:ext cx="83185" cy="74930"/>
            </a:xfrm>
            <a:custGeom>
              <a:avLst/>
              <a:gdLst/>
              <a:ahLst/>
              <a:cxnLst/>
              <a:rect l="l" t="t" r="r" b="b"/>
              <a:pathLst>
                <a:path w="83184" h="74930">
                  <a:moveTo>
                    <a:pt x="0" y="0"/>
                  </a:moveTo>
                  <a:lnTo>
                    <a:pt x="16433" y="74409"/>
                  </a:lnTo>
                  <a:lnTo>
                    <a:pt x="82626" y="207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051547" y="3686555"/>
              <a:ext cx="1922145" cy="969644"/>
            </a:xfrm>
            <a:custGeom>
              <a:avLst/>
              <a:gdLst/>
              <a:ahLst/>
              <a:cxnLst/>
              <a:rect l="l" t="t" r="r" b="b"/>
              <a:pathLst>
                <a:path w="1922145" h="969645">
                  <a:moveTo>
                    <a:pt x="0" y="0"/>
                  </a:moveTo>
                  <a:lnTo>
                    <a:pt x="1921929" y="96934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944981" y="4616152"/>
              <a:ext cx="85725" cy="68580"/>
            </a:xfrm>
            <a:custGeom>
              <a:avLst/>
              <a:gdLst/>
              <a:ahLst/>
              <a:cxnLst/>
              <a:rect l="l" t="t" r="r" b="b"/>
              <a:pathLst>
                <a:path w="85725" h="68579">
                  <a:moveTo>
                    <a:pt x="34315" y="0"/>
                  </a:moveTo>
                  <a:lnTo>
                    <a:pt x="0" y="68033"/>
                  </a:lnTo>
                  <a:lnTo>
                    <a:pt x="85191" y="68338"/>
                  </a:lnTo>
                  <a:lnTo>
                    <a:pt x="3431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782055" y="4084320"/>
              <a:ext cx="971550" cy="1280160"/>
            </a:xfrm>
            <a:custGeom>
              <a:avLst/>
              <a:gdLst/>
              <a:ahLst/>
              <a:cxnLst/>
              <a:rect l="l" t="t" r="r" b="b"/>
              <a:pathLst>
                <a:path w="971550" h="1280160">
                  <a:moveTo>
                    <a:pt x="0" y="0"/>
                  </a:moveTo>
                  <a:lnTo>
                    <a:pt x="971486" y="1279626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715520" y="5330792"/>
              <a:ext cx="76835" cy="83820"/>
            </a:xfrm>
            <a:custGeom>
              <a:avLst/>
              <a:gdLst/>
              <a:ahLst/>
              <a:cxnLst/>
              <a:rect l="l" t="t" r="r" b="b"/>
              <a:pathLst>
                <a:path w="76834" h="83820">
                  <a:moveTo>
                    <a:pt x="60693" y="0"/>
                  </a:moveTo>
                  <a:lnTo>
                    <a:pt x="0" y="46075"/>
                  </a:lnTo>
                  <a:lnTo>
                    <a:pt x="76415" y="83731"/>
                  </a:lnTo>
                  <a:lnTo>
                    <a:pt x="6069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4111" y="2636520"/>
              <a:ext cx="2129028" cy="16103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8156" y="3713988"/>
              <a:ext cx="2534411" cy="1591043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5246743" y="2555712"/>
              <a:ext cx="357505" cy="1216660"/>
            </a:xfrm>
            <a:custGeom>
              <a:avLst/>
              <a:gdLst/>
              <a:ahLst/>
              <a:cxnLst/>
              <a:rect l="l" t="t" r="r" b="b"/>
              <a:pathLst>
                <a:path w="357504" h="1216660">
                  <a:moveTo>
                    <a:pt x="357276" y="121643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213757" y="2494790"/>
              <a:ext cx="73660" cy="84455"/>
            </a:xfrm>
            <a:custGeom>
              <a:avLst/>
              <a:gdLst/>
              <a:ahLst/>
              <a:cxnLst/>
              <a:rect l="l" t="t" r="r" b="b"/>
              <a:pathLst>
                <a:path w="73660" h="84455">
                  <a:moveTo>
                    <a:pt x="15087" y="0"/>
                  </a:moveTo>
                  <a:lnTo>
                    <a:pt x="0" y="83845"/>
                  </a:lnTo>
                  <a:lnTo>
                    <a:pt x="73113" y="62369"/>
                  </a:lnTo>
                  <a:lnTo>
                    <a:pt x="150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670803" y="2496118"/>
              <a:ext cx="283845" cy="933450"/>
            </a:xfrm>
            <a:custGeom>
              <a:avLst/>
              <a:gdLst/>
              <a:ahLst/>
              <a:cxnLst/>
              <a:rect l="l" t="t" r="r" b="b"/>
              <a:pathLst>
                <a:path w="283845" h="933450">
                  <a:moveTo>
                    <a:pt x="0" y="933132"/>
                  </a:moveTo>
                  <a:lnTo>
                    <a:pt x="283248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913919" y="2435348"/>
              <a:ext cx="73025" cy="84455"/>
            </a:xfrm>
            <a:custGeom>
              <a:avLst/>
              <a:gdLst/>
              <a:ahLst/>
              <a:cxnLst/>
              <a:rect l="l" t="t" r="r" b="b"/>
              <a:pathLst>
                <a:path w="73025" h="84455">
                  <a:moveTo>
                    <a:pt x="58585" y="0"/>
                  </a:moveTo>
                  <a:lnTo>
                    <a:pt x="0" y="61848"/>
                  </a:lnTo>
                  <a:lnTo>
                    <a:pt x="72910" y="83985"/>
                  </a:lnTo>
                  <a:lnTo>
                    <a:pt x="5858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617464" y="2489090"/>
              <a:ext cx="1873250" cy="682625"/>
            </a:xfrm>
            <a:custGeom>
              <a:avLst/>
              <a:gdLst/>
              <a:ahLst/>
              <a:cxnLst/>
              <a:rect l="l" t="t" r="r" b="b"/>
              <a:pathLst>
                <a:path w="1873250" h="682625">
                  <a:moveTo>
                    <a:pt x="0" y="682244"/>
                  </a:moveTo>
                  <a:lnTo>
                    <a:pt x="1873097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465579" y="2457634"/>
              <a:ext cx="85090" cy="71755"/>
            </a:xfrm>
            <a:custGeom>
              <a:avLst/>
              <a:gdLst/>
              <a:ahLst/>
              <a:cxnLst/>
              <a:rect l="l" t="t" r="r" b="b"/>
              <a:pathLst>
                <a:path w="85090" h="71755">
                  <a:moveTo>
                    <a:pt x="0" y="0"/>
                  </a:moveTo>
                  <a:lnTo>
                    <a:pt x="26085" y="71602"/>
                  </a:lnTo>
                  <a:lnTo>
                    <a:pt x="84645" y="9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978226" y="2633588"/>
              <a:ext cx="1746885" cy="627380"/>
            </a:xfrm>
            <a:custGeom>
              <a:avLst/>
              <a:gdLst/>
              <a:ahLst/>
              <a:cxnLst/>
              <a:rect l="l" t="t" r="r" b="b"/>
              <a:pathLst>
                <a:path w="1746885" h="627379">
                  <a:moveTo>
                    <a:pt x="1746580" y="626884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918454" y="2602024"/>
              <a:ext cx="85090" cy="71755"/>
            </a:xfrm>
            <a:custGeom>
              <a:avLst/>
              <a:gdLst/>
              <a:ahLst/>
              <a:cxnLst/>
              <a:rect l="l" t="t" r="r" b="b"/>
              <a:pathLst>
                <a:path w="85089" h="71755">
                  <a:moveTo>
                    <a:pt x="84594" y="0"/>
                  </a:moveTo>
                  <a:lnTo>
                    <a:pt x="0" y="10109"/>
                  </a:lnTo>
                  <a:lnTo>
                    <a:pt x="58851" y="71716"/>
                  </a:lnTo>
                  <a:lnTo>
                    <a:pt x="8459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305043" y="3904488"/>
              <a:ext cx="0" cy="1095375"/>
            </a:xfrm>
            <a:custGeom>
              <a:avLst/>
              <a:gdLst/>
              <a:ahLst/>
              <a:cxnLst/>
              <a:rect l="l" t="t" r="r" b="b"/>
              <a:pathLst>
                <a:path w="0" h="1095375">
                  <a:moveTo>
                    <a:pt x="0" y="0"/>
                  </a:moveTo>
                  <a:lnTo>
                    <a:pt x="0" y="1095311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266949" y="49871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663443" y="3505200"/>
              <a:ext cx="1917700" cy="0"/>
            </a:xfrm>
            <a:custGeom>
              <a:avLst/>
              <a:gdLst/>
              <a:ahLst/>
              <a:cxnLst/>
              <a:rect l="l" t="t" r="r" b="b"/>
              <a:pathLst>
                <a:path w="1917700" h="0">
                  <a:moveTo>
                    <a:pt x="19177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599941" y="34670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957472" y="3771900"/>
              <a:ext cx="605790" cy="438150"/>
            </a:xfrm>
            <a:custGeom>
              <a:avLst/>
              <a:gdLst/>
              <a:ahLst/>
              <a:cxnLst/>
              <a:rect l="l" t="t" r="r" b="b"/>
              <a:pathLst>
                <a:path w="605789" h="438150">
                  <a:moveTo>
                    <a:pt x="605764" y="0"/>
                  </a:moveTo>
                  <a:lnTo>
                    <a:pt x="0" y="437883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906009" y="4171467"/>
              <a:ext cx="84455" cy="75565"/>
            </a:xfrm>
            <a:custGeom>
              <a:avLst/>
              <a:gdLst/>
              <a:ahLst/>
              <a:cxnLst/>
              <a:rect l="l" t="t" r="r" b="b"/>
              <a:pathLst>
                <a:path w="84454" h="75564">
                  <a:moveTo>
                    <a:pt x="39433" y="0"/>
                  </a:moveTo>
                  <a:lnTo>
                    <a:pt x="0" y="75514"/>
                  </a:lnTo>
                  <a:lnTo>
                    <a:pt x="84074" y="61747"/>
                  </a:lnTo>
                  <a:lnTo>
                    <a:pt x="394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4733550" y="419020"/>
            <a:ext cx="34201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Calibri"/>
                <a:cs typeface="Calibri"/>
              </a:rPr>
              <a:t>State-</a:t>
            </a:r>
            <a:r>
              <a:rPr dirty="0" sz="1800" spc="-10">
                <a:latin typeface="Calibri"/>
                <a:cs typeface="Calibri"/>
              </a:rPr>
              <a:t>of-</a:t>
            </a:r>
            <a:r>
              <a:rPr dirty="0" sz="1800">
                <a:latin typeface="Calibri"/>
                <a:cs typeface="Calibri"/>
              </a:rPr>
              <a:t>the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Art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Electron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Microscopy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747119" y="761920"/>
            <a:ext cx="17462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X-</a:t>
            </a:r>
            <a:r>
              <a:rPr dirty="0" sz="1800">
                <a:latin typeface="Calibri"/>
                <a:cs typeface="Calibri"/>
              </a:rPr>
              <a:t>Ray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Tomography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994335" y="5251989"/>
            <a:ext cx="13995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Calibri"/>
                <a:cs typeface="Calibri"/>
              </a:rPr>
              <a:t>X-</a:t>
            </a:r>
            <a:r>
              <a:rPr dirty="0" sz="1400" b="1">
                <a:latin typeface="Calibri"/>
                <a:cs typeface="Calibri"/>
              </a:rPr>
              <a:t>Ray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Tomography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51221" y="2256322"/>
            <a:ext cx="1304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Teaching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Labs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0" y="0"/>
            <a:ext cx="4467225" cy="6073140"/>
            <a:chOff x="0" y="0"/>
            <a:chExt cx="4467225" cy="6073140"/>
          </a:xfrm>
        </p:grpSpPr>
        <p:sp>
          <p:nvSpPr>
            <p:cNvPr id="43" name="object 43" descr=""/>
            <p:cNvSpPr/>
            <p:nvPr/>
          </p:nvSpPr>
          <p:spPr>
            <a:xfrm>
              <a:off x="1981200" y="5955791"/>
              <a:ext cx="525780" cy="117475"/>
            </a:xfrm>
            <a:custGeom>
              <a:avLst/>
              <a:gdLst/>
              <a:ahLst/>
              <a:cxnLst/>
              <a:rect l="l" t="t" r="r" b="b"/>
              <a:pathLst>
                <a:path w="525780" h="117475">
                  <a:moveTo>
                    <a:pt x="52578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525780" y="117348"/>
                  </a:lnTo>
                  <a:lnTo>
                    <a:pt x="525780" y="0"/>
                  </a:lnTo>
                  <a:close/>
                </a:path>
              </a:pathLst>
            </a:custGeom>
            <a:solidFill>
              <a:srgbClr val="B5C7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0"/>
              <a:ext cx="4466843" cy="73761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19811"/>
              <a:ext cx="4386071" cy="637031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9795273" y="429968"/>
            <a:ext cx="16256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083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Cleanroom Nano-Fabrication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9763535" y="5359383"/>
            <a:ext cx="1831975" cy="128397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dirty="0" sz="3900" spc="-25" b="1" i="1">
                <a:solidFill>
                  <a:srgbClr val="005395"/>
                </a:solidFill>
                <a:latin typeface="Arial"/>
                <a:cs typeface="Arial"/>
              </a:rPr>
              <a:t>86+</a:t>
            </a:r>
            <a:endParaRPr sz="3900">
              <a:latin typeface="Arial"/>
              <a:cs typeface="Arial"/>
            </a:endParaRPr>
          </a:p>
          <a:p>
            <a:pPr algn="ctr" marL="12700" marR="5080" indent="-1270">
              <a:lnSpc>
                <a:spcPct val="100000"/>
              </a:lnSpc>
              <a:spcBef>
                <a:spcPts val="145"/>
              </a:spcBef>
            </a:pPr>
            <a:r>
              <a:rPr dirty="0" sz="2000" spc="-35" b="1" i="1">
                <a:solidFill>
                  <a:srgbClr val="005395"/>
                </a:solidFill>
                <a:latin typeface="Arial"/>
                <a:cs typeface="Arial"/>
              </a:rPr>
              <a:t>TOOLS</a:t>
            </a:r>
            <a:r>
              <a:rPr dirty="0" sz="2000" spc="-90" b="1" i="1">
                <a:solidFill>
                  <a:srgbClr val="005395"/>
                </a:solidFill>
                <a:latin typeface="Arial"/>
                <a:cs typeface="Arial"/>
              </a:rPr>
              <a:t> </a:t>
            </a:r>
            <a:r>
              <a:rPr dirty="0" sz="2000" spc="-50" b="1" i="1">
                <a:solidFill>
                  <a:srgbClr val="005395"/>
                </a:solidFill>
                <a:latin typeface="Arial"/>
                <a:cs typeface="Arial"/>
              </a:rPr>
              <a:t>&amp; </a:t>
            </a:r>
            <a:r>
              <a:rPr dirty="0" sz="2000" spc="-35" b="1" i="1">
                <a:solidFill>
                  <a:srgbClr val="005395"/>
                </a:solidFill>
                <a:latin typeface="Arial"/>
                <a:cs typeface="Arial"/>
              </a:rPr>
              <a:t>INSTRUMENTS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Jorg Scholvin</dc:creator>
  <dc:title>[Lab Name &amp; Location]</dc:title>
  <dcterms:created xsi:type="dcterms:W3CDTF">2024-06-22T14:46:36Z</dcterms:created>
  <dcterms:modified xsi:type="dcterms:W3CDTF">2024-06-22T14:46:36Z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2024-06-19T00:00:00Z</vt:filetime>
  </property>
  <property fmtid="{D5CDD505-2E9C-101B-9397-08002B2CF9AE}" pid="3" name="Creator">
    <vt:lpwstr>Acrobat PDFMaker 24 for PowerPoint</vt:lpwstr>
  </property>
  <property fmtid="{D5CDD505-2E9C-101B-9397-08002B2CF9AE}" pid="4" name="LastSaved">
    <vt:filetime>2024-06-22T00:00:00Z</vt:filetime>
  </property>
  <property fmtid="{D5CDD505-2E9C-101B-9397-08002B2CF9AE}" pid="5" name="Producer">
    <vt:lpwstr>Adobe PDF Library 24.2.121</vt:lpwstr>
  </property>
</Properties>
</file>