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4660"/>
  </p:normalViewPr>
  <p:slideViewPr>
    <p:cSldViewPr snapToGrid="0">
      <p:cViewPr>
        <p:scale>
          <a:sx n="76" d="100"/>
          <a:sy n="76" d="100"/>
        </p:scale>
        <p:origin x="114" y="44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B56D4-4BFC-4A0C-99B4-DDD0AF470138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D268BF-043A-4EC6-90CA-B9640B30E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694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268BF-043A-4EC6-90CA-B9640B30E00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480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E041-5B30-449E-89CD-3BB2E9577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70052-31B7-4B73-AE70-7A8291769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E2BA1-4305-4BE5-8B30-F8CDEBB8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91BE3-A4E4-45F0-9C4C-1F0E3D405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C109B-F7BB-44BA-875D-CA3BD3CF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3C53-5A09-426C-8154-F38D22B23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F8E2E-F5A8-486D-B271-6EE731235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46D32-B6CF-4B13-9FEB-1548A69A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E7B0E-C37B-4AAC-B243-C0698CD88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3DB7C-F698-4F1F-BF94-135D4FBF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3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99487-2582-45ED-9165-C0FEB22A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249D7-E7BB-4ED1-9617-9A981FBAA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0CF4E-AA7B-4E71-9B11-E66D6153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133C7-EE4D-42EB-9517-6B0EB8265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9EF07-6B8E-4063-815D-E1209D14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5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7A91-D0F2-4C2E-92F4-998638F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7DCCB-3F45-4730-8FDA-33303F86D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A550D-5F29-4273-9041-AC34A3014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56811-1172-4F12-AFE3-6FFC7B25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755F0-5209-49E5-BBE5-A1CB40AF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5E2E6-FA0F-4A9D-8019-261A3C0C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DB60B3-B568-415B-BD2D-2833145298F8}"/>
              </a:ext>
            </a:extLst>
          </p:cNvPr>
          <p:cNvSpPr/>
          <p:nvPr userDrawn="1"/>
        </p:nvSpPr>
        <p:spPr>
          <a:xfrm>
            <a:off x="0" y="443"/>
            <a:ext cx="12192000" cy="914400"/>
          </a:xfrm>
          <a:prstGeom prst="rect">
            <a:avLst/>
          </a:prstGeom>
          <a:solidFill>
            <a:srgbClr val="003660"/>
          </a:solidFill>
          <a:ln>
            <a:solidFill>
              <a:srgbClr val="0036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0" name="Picture 9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033F424E-70EA-AF43-B17A-DDD0A3DB2D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72254" y="443"/>
            <a:ext cx="2119746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8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0CDC-B150-4345-88DE-9242F8B76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0543D-7A38-4E41-831A-4669424A9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E1A9E-7477-4DD0-A9DD-686E80567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2959D-59CD-412E-9169-EE5243C5A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3E6A74-DD72-4DEB-8BB7-FC8E94F6A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69A5FA-06F2-4E3A-80A3-30DC7756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326B-7E67-4712-B9ED-3763323B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BD27D0-0D38-492D-85CA-7617A8271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1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A3CDC-3870-463E-94EC-04300DDF0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D75855-AC2C-40AC-87AD-0132317773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09956B-59A5-4A7E-89B3-3E360225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88197-D578-43FA-9139-BB56174A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CEEC14-3630-43D6-94C4-214A757CA7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CE65EA-DE1A-448D-B83B-71F6B4D95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6D730-0BC0-4592-88FF-E95A129E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3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EE01-2169-4194-AC3E-23EC4660F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052F2-E9CA-424F-BA53-B81F14B44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468CB-6F5F-4BA9-80B8-B326FE501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35435-FB89-48CB-A780-FAB49693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7B43AE-0FF3-4051-ABD8-A7B8AA410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2ECC1-AE42-42D1-9B6B-9B338A7A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42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BD0A-EB31-408C-BCFC-978DD91B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42C1E-E3F7-454B-92AC-1058C9F50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834ED-5D65-401C-8C79-DC4343FFC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E0D7D-3214-41F4-AF4C-CEBCD467F9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CF1FA-5D2C-41BB-BDC5-8E3BAC1C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50309-74A5-451D-BAF9-E493E426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9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E72A-16EC-473D-90B1-243115A6B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A3A3C-839D-4DB8-92AA-14CEAEDB1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F70D2-372B-46C1-8495-287372F0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B2388-8184-45C4-95FD-B117FE83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4E0A8-A111-47DA-957E-36722FCB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CFFA4D-22E5-419F-909C-18011D45D7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24A1D-A625-486A-A90C-0A6AE2B4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4E846-8494-4BB6-AD79-28698751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96A11-5156-4F47-94D1-11009A230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8394B-F354-442F-9D6B-A0AC42B88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6954A6-9A49-4B03-A949-A597C7F25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ADB37-F41D-4F30-862F-3B4CC5C74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045DBA-EFA3-4955-BC4D-0A2A36D738C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6983"/>
            <a:ext cx="777834" cy="791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BFB3DD-FBD7-44F6-8C1F-2D509A00B081}"/>
              </a:ext>
            </a:extLst>
          </p:cNvPr>
          <p:cNvSpPr txBox="1"/>
          <p:nvPr userDrawn="1"/>
        </p:nvSpPr>
        <p:spPr>
          <a:xfrm>
            <a:off x="682831" y="6502041"/>
            <a:ext cx="97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dirty="0">
                <a:solidFill>
                  <a:schemeClr val="bg1">
                    <a:lumMod val="50000"/>
                  </a:schemeClr>
                </a:solidFill>
              </a:rPr>
              <a:t>UGIM 2024 </a:t>
            </a:r>
          </a:p>
        </p:txBody>
      </p:sp>
    </p:spTree>
    <p:extLst>
      <p:ext uri="{BB962C8B-B14F-4D97-AF65-F5344CB8AC3E}">
        <p14:creationId xmlns:p14="http://schemas.microsoft.com/office/powerpoint/2010/main" val="171872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hyperlink" Target="https://wiki.nanofab.ucsb.edu/wiki/Tool_List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hyperlink" Target="mailto:thibeault@ece.ucsb.edu" TargetMode="Externa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C0E254-CB59-448D-A91A-8DA1824D7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8255"/>
            <a:ext cx="12191999" cy="804705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UCSB Nanofabrication Facility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E50883-A196-46AD-9292-DCCBA59220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8422" y="1020800"/>
            <a:ext cx="5686673" cy="52859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i="1" u="sng" dirty="0" smtClean="0"/>
              <a:t>Facility </a:t>
            </a:r>
            <a:r>
              <a:rPr lang="en-US" sz="1600" b="1" i="1" u="sng" dirty="0"/>
              <a:t>Metrics</a:t>
            </a:r>
          </a:p>
          <a:p>
            <a:r>
              <a:rPr lang="en-US" sz="1600" dirty="0" smtClean="0"/>
              <a:t>Established 1988</a:t>
            </a:r>
          </a:p>
          <a:p>
            <a:r>
              <a:rPr lang="en-US" sz="1600" dirty="0" smtClean="0"/>
              <a:t>Current Facility</a:t>
            </a:r>
            <a:r>
              <a:rPr lang="en-US" sz="1600" dirty="0"/>
              <a:t>:</a:t>
            </a:r>
            <a:r>
              <a:rPr lang="en-US" sz="1600" dirty="0" smtClean="0"/>
              <a:t>2005 </a:t>
            </a:r>
            <a:r>
              <a:rPr lang="en-US" sz="1600" dirty="0"/>
              <a:t>@cost of </a:t>
            </a:r>
            <a:r>
              <a:rPr lang="en-US" sz="1600" dirty="0" smtClean="0"/>
              <a:t>~$20M</a:t>
            </a:r>
            <a:endParaRPr lang="en-US" sz="1600" dirty="0"/>
          </a:p>
          <a:p>
            <a:r>
              <a:rPr lang="en-US" sz="1600" dirty="0" smtClean="0"/>
              <a:t>Main CR 12,000 </a:t>
            </a:r>
            <a:r>
              <a:rPr lang="en-US" sz="1600" dirty="0"/>
              <a:t>gross </a:t>
            </a:r>
            <a:r>
              <a:rPr lang="en-US" sz="1600" dirty="0" err="1" smtClean="0"/>
              <a:t>sqft</a:t>
            </a:r>
            <a:r>
              <a:rPr lang="en-US" sz="1600" dirty="0" smtClean="0"/>
              <a:t> </a:t>
            </a:r>
            <a:r>
              <a:rPr lang="en-US" sz="1600" dirty="0"/>
              <a:t>(bay &amp; </a:t>
            </a:r>
            <a:r>
              <a:rPr lang="en-US" sz="1600" dirty="0" smtClean="0"/>
              <a:t>Chase) </a:t>
            </a:r>
            <a:r>
              <a:rPr lang="en-US" sz="1600" dirty="0"/>
              <a:t>ISO </a:t>
            </a:r>
            <a:r>
              <a:rPr lang="en-US" sz="1600" dirty="0" smtClean="0"/>
              <a:t>5,6</a:t>
            </a:r>
            <a:endParaRPr lang="en-US" sz="1600" dirty="0"/>
          </a:p>
          <a:p>
            <a:r>
              <a:rPr lang="en-US" sz="1600" dirty="0" smtClean="0"/>
              <a:t>21 </a:t>
            </a:r>
            <a:r>
              <a:rPr lang="en-US" sz="1600" dirty="0"/>
              <a:t>technical staff</a:t>
            </a:r>
          </a:p>
          <a:p>
            <a:r>
              <a:rPr lang="en-US" sz="1600" dirty="0" smtClean="0"/>
              <a:t>2 </a:t>
            </a:r>
            <a:r>
              <a:rPr lang="en-US" sz="1600" dirty="0"/>
              <a:t>Support </a:t>
            </a:r>
            <a:r>
              <a:rPr lang="en-US" sz="1600" dirty="0" smtClean="0"/>
              <a:t>Staff, 3-6 Undergrad Interns</a:t>
            </a:r>
            <a:endParaRPr lang="en-US" sz="1600" dirty="0"/>
          </a:p>
          <a:p>
            <a:r>
              <a:rPr lang="en-US" sz="1600" dirty="0" smtClean="0"/>
              <a:t>Full tool list:  </a:t>
            </a:r>
            <a:r>
              <a:rPr lang="en-US" sz="1600" dirty="0" smtClean="0">
                <a:hlinkClick r:id="rId2"/>
              </a:rPr>
              <a:t>https</a:t>
            </a:r>
            <a:r>
              <a:rPr lang="en-US" sz="1600" dirty="0">
                <a:hlinkClick r:id="rId2"/>
              </a:rPr>
              <a:t>://</a:t>
            </a:r>
            <a:r>
              <a:rPr lang="en-US" sz="1600" dirty="0" smtClean="0">
                <a:hlinkClick r:id="rId2"/>
              </a:rPr>
              <a:t>wiki.nanofab.ucsb.edu/wiki/Tool_List</a:t>
            </a:r>
            <a:endParaRPr lang="en-US" sz="1600" dirty="0" smtClean="0"/>
          </a:p>
          <a:p>
            <a:r>
              <a:rPr lang="en-US" sz="1600" dirty="0" smtClean="0"/>
              <a:t>~$60M in equipment</a:t>
            </a:r>
            <a:endParaRPr lang="en-US" sz="1600" dirty="0"/>
          </a:p>
          <a:p>
            <a:r>
              <a:rPr lang="en-US" sz="1600" dirty="0" smtClean="0"/>
              <a:t>~260 </a:t>
            </a:r>
            <a:r>
              <a:rPr lang="en-US" sz="1600" dirty="0"/>
              <a:t>unique internal users/year</a:t>
            </a:r>
          </a:p>
          <a:p>
            <a:r>
              <a:rPr lang="en-US" sz="1600" dirty="0" smtClean="0"/>
              <a:t>~250 </a:t>
            </a:r>
            <a:r>
              <a:rPr lang="en-US" sz="1600" dirty="0"/>
              <a:t>unique external users/year</a:t>
            </a:r>
          </a:p>
          <a:p>
            <a:r>
              <a:rPr lang="en-US" sz="1600" dirty="0" smtClean="0"/>
              <a:t>Lab </a:t>
            </a:r>
            <a:r>
              <a:rPr lang="en-US" sz="1600" dirty="0"/>
              <a:t>usage </a:t>
            </a:r>
            <a:r>
              <a:rPr lang="en-US" sz="1600" dirty="0" smtClean="0"/>
              <a:t>~72000 </a:t>
            </a:r>
            <a:r>
              <a:rPr lang="en-US" sz="1600" dirty="0"/>
              <a:t>hours / year </a:t>
            </a:r>
            <a:r>
              <a:rPr lang="en-US" sz="1600" dirty="0" smtClean="0"/>
              <a:t>(57% </a:t>
            </a:r>
            <a:r>
              <a:rPr lang="en-US" sz="1600" dirty="0"/>
              <a:t>external)</a:t>
            </a:r>
          </a:p>
          <a:p>
            <a:r>
              <a:rPr lang="en-US" sz="1600" dirty="0" smtClean="0"/>
              <a:t>~105 </a:t>
            </a:r>
            <a:r>
              <a:rPr lang="en-US" sz="1600" dirty="0"/>
              <a:t>new users/year </a:t>
            </a:r>
            <a:r>
              <a:rPr lang="en-US" sz="1600" dirty="0" smtClean="0"/>
              <a:t>(~40 external)</a:t>
            </a:r>
          </a:p>
          <a:p>
            <a:r>
              <a:rPr lang="en-US" sz="1600" dirty="0" smtClean="0"/>
              <a:t>Photonics, Electronics, Materials, Physics</a:t>
            </a:r>
          </a:p>
          <a:p>
            <a:r>
              <a:rPr lang="en-US" sz="1600" dirty="0" smtClean="0"/>
              <a:t>~$6.5M </a:t>
            </a:r>
            <a:r>
              <a:rPr lang="en-US" sz="1600" dirty="0"/>
              <a:t>operating budget</a:t>
            </a:r>
          </a:p>
          <a:p>
            <a:pPr lvl="1"/>
            <a:r>
              <a:rPr lang="en-US" sz="1200" dirty="0"/>
              <a:t>2</a:t>
            </a:r>
            <a:r>
              <a:rPr lang="en-US" sz="1200" dirty="0" smtClean="0"/>
              <a:t>0</a:t>
            </a:r>
            <a:r>
              <a:rPr lang="en-US" sz="1200" dirty="0"/>
              <a:t>% </a:t>
            </a:r>
            <a:r>
              <a:rPr lang="en-US" sz="1200" dirty="0" smtClean="0"/>
              <a:t>internal</a:t>
            </a:r>
            <a:r>
              <a:rPr lang="en-US" sz="1200" dirty="0"/>
              <a:t>, 8</a:t>
            </a:r>
            <a:r>
              <a:rPr lang="en-US" sz="1200" dirty="0" smtClean="0"/>
              <a:t>0</a:t>
            </a:r>
            <a:r>
              <a:rPr lang="en-US" sz="1200" dirty="0"/>
              <a:t>% external, </a:t>
            </a:r>
            <a:r>
              <a:rPr lang="en-US" sz="1200" dirty="0" smtClean="0"/>
              <a:t>0% </a:t>
            </a:r>
            <a:r>
              <a:rPr lang="en-US" sz="1200" dirty="0"/>
              <a:t>subsidy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6D12CFA-E08A-4C76-901F-22C55F546822}"/>
              </a:ext>
            </a:extLst>
          </p:cNvPr>
          <p:cNvSpPr txBox="1"/>
          <p:nvPr/>
        </p:nvSpPr>
        <p:spPr>
          <a:xfrm>
            <a:off x="4675085" y="5789707"/>
            <a:ext cx="1297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Yoga Studio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C12A77D-D45C-4237-AE4E-0DB47C8DC114}"/>
              </a:ext>
            </a:extLst>
          </p:cNvPr>
          <p:cNvSpPr txBox="1"/>
          <p:nvPr/>
        </p:nvSpPr>
        <p:spPr>
          <a:xfrm>
            <a:off x="8027217" y="2813304"/>
            <a:ext cx="17509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Avian </a:t>
            </a:r>
          </a:p>
          <a:p>
            <a:r>
              <a:rPr lang="en-US" b="1" dirty="0">
                <a:solidFill>
                  <a:schemeClr val="bg1"/>
                </a:solidFill>
              </a:rPr>
              <a:t>Outdoor Seating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9B6372-5A9E-432C-ADA5-7F1FC3590B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" t="10085" b="6366"/>
          <a:stretch/>
        </p:blipFill>
        <p:spPr>
          <a:xfrm>
            <a:off x="5529039" y="1422280"/>
            <a:ext cx="12954000" cy="433147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687" y="3249757"/>
            <a:ext cx="2631615" cy="15142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46"/>
          <a:stretch/>
        </p:blipFill>
        <p:spPr>
          <a:xfrm>
            <a:off x="4956741" y="3507559"/>
            <a:ext cx="2155661" cy="17074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7"/>
          <a:stretch/>
        </p:blipFill>
        <p:spPr>
          <a:xfrm>
            <a:off x="5475109" y="5096911"/>
            <a:ext cx="2596133" cy="15951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5746" y="3844011"/>
            <a:ext cx="3594248" cy="284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34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8CB65-5E3F-42D3-AA02-EF1F9FEDD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5132" y="1026167"/>
            <a:ext cx="5181600" cy="134590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000" b="1" u="sng" dirty="0"/>
              <a:t>Key Capabilities &amp; Features</a:t>
            </a:r>
          </a:p>
          <a:p>
            <a:r>
              <a:rPr lang="en-US" sz="2000" dirty="0" smtClean="0"/>
              <a:t>ASML DUV Stepper – 4” wafers</a:t>
            </a:r>
            <a:endParaRPr lang="en-US" sz="2000" dirty="0"/>
          </a:p>
          <a:p>
            <a:r>
              <a:rPr lang="en-US" sz="2000" dirty="0" smtClean="0"/>
              <a:t>Extensive III-V Compound Semiconductor Experience</a:t>
            </a:r>
          </a:p>
          <a:p>
            <a:r>
              <a:rPr lang="en-US" sz="2000" dirty="0" smtClean="0"/>
              <a:t>III-V Heterogeneous Integration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CFCB64-F6A8-45E9-B44C-E7EE766120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15932" y="5275244"/>
            <a:ext cx="2739710" cy="124985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000" b="1" u="sng" dirty="0" smtClean="0"/>
              <a:t>Contact</a:t>
            </a:r>
            <a:endParaRPr lang="en-US" sz="2000" b="1" u="sng" dirty="0"/>
          </a:p>
          <a:p>
            <a:r>
              <a:rPr lang="en-US" sz="2000" dirty="0" smtClean="0"/>
              <a:t>Brian Thibeault : </a:t>
            </a:r>
            <a:r>
              <a:rPr lang="en-US" sz="2000" dirty="0" smtClean="0">
                <a:hlinkClick r:id="rId3"/>
              </a:rPr>
              <a:t>thibeault@ece.ucsb.edu</a:t>
            </a:r>
            <a:endParaRPr lang="en-US" sz="2000" dirty="0" smtClean="0"/>
          </a:p>
          <a:p>
            <a:r>
              <a:rPr lang="en-US" sz="2000" dirty="0"/>
              <a:t>https://nanofab.ucsb.edu/</a:t>
            </a:r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BD78353-55EA-4A8E-992C-DD6AB450973B}"/>
              </a:ext>
            </a:extLst>
          </p:cNvPr>
          <p:cNvSpPr txBox="1">
            <a:spLocks/>
          </p:cNvSpPr>
          <p:nvPr/>
        </p:nvSpPr>
        <p:spPr>
          <a:xfrm>
            <a:off x="6903874" y="1124342"/>
            <a:ext cx="5661561" cy="1351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u="sng" dirty="0"/>
              <a:t>Recent Tool Additions (past 12 or 24 months)</a:t>
            </a:r>
          </a:p>
          <a:p>
            <a:r>
              <a:rPr lang="en-US" sz="2000" dirty="0" err="1" smtClean="0"/>
              <a:t>Raith</a:t>
            </a:r>
            <a:r>
              <a:rPr lang="en-US" sz="2000" dirty="0" smtClean="0"/>
              <a:t> EBPG 5150 ordered – delivery early 2025</a:t>
            </a:r>
            <a:endParaRPr lang="en-US" sz="2000" dirty="0"/>
          </a:p>
          <a:p>
            <a:r>
              <a:rPr lang="en-US" sz="2000" dirty="0" smtClean="0"/>
              <a:t>Loomis Scribe and Break</a:t>
            </a:r>
            <a:endParaRPr lang="en-US" sz="2000" dirty="0"/>
          </a:p>
          <a:p>
            <a:r>
              <a:rPr lang="en-US" sz="2000" dirty="0" smtClean="0"/>
              <a:t>Two JEOL IT800SHL systems – one with EDX </a:t>
            </a:r>
            <a:endParaRPr lang="en-US" sz="20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7C40C09-6E69-4B11-874C-0A5254CA1C64}"/>
              </a:ext>
            </a:extLst>
          </p:cNvPr>
          <p:cNvSpPr txBox="1">
            <a:spLocks/>
          </p:cNvSpPr>
          <p:nvPr/>
        </p:nvSpPr>
        <p:spPr>
          <a:xfrm>
            <a:off x="747830" y="5343264"/>
            <a:ext cx="2574758" cy="107967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u="sng" dirty="0"/>
              <a:t>Talk to me about…</a:t>
            </a:r>
          </a:p>
          <a:p>
            <a:r>
              <a:rPr lang="en-US" sz="2400" dirty="0" smtClean="0"/>
              <a:t>Anything! </a:t>
            </a:r>
          </a:p>
          <a:p>
            <a:r>
              <a:rPr lang="en-US" sz="2400" dirty="0" smtClean="0"/>
              <a:t>Nano-Sasquatch! </a:t>
            </a:r>
            <a:endParaRPr lang="en-US" sz="2400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38A6443-6009-4080-9DC8-7C1436CF34C1}"/>
              </a:ext>
            </a:extLst>
          </p:cNvPr>
          <p:cNvSpPr txBox="1">
            <a:spLocks/>
          </p:cNvSpPr>
          <p:nvPr/>
        </p:nvSpPr>
        <p:spPr>
          <a:xfrm>
            <a:off x="6903874" y="2594843"/>
            <a:ext cx="5288126" cy="2542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u="sng" dirty="0"/>
              <a:t>Strengths</a:t>
            </a:r>
          </a:p>
          <a:p>
            <a:r>
              <a:rPr lang="en-US" sz="2000" dirty="0" smtClean="0"/>
              <a:t>Strong balance of process/equipment expertise</a:t>
            </a:r>
          </a:p>
          <a:p>
            <a:r>
              <a:rPr lang="en-US" sz="2000" dirty="0" smtClean="0"/>
              <a:t>Very accommodating with new materials.</a:t>
            </a:r>
          </a:p>
          <a:p>
            <a:r>
              <a:rPr lang="en-US" sz="2000" dirty="0" smtClean="0"/>
              <a:t>Remote Processing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b="1" u="sng" dirty="0"/>
              <a:t>Weaknesses: </a:t>
            </a:r>
          </a:p>
          <a:p>
            <a:r>
              <a:rPr lang="en-US" sz="2000" dirty="0" smtClean="0"/>
              <a:t>Daytime use is near capacity, leading to scheduling challenges for users</a:t>
            </a:r>
            <a:endParaRPr lang="en-US" sz="2000" dirty="0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72C0E254-CB59-448D-A91A-8DA1824D7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8255"/>
            <a:ext cx="12191999" cy="804705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UCSB Nanofabrication Facility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32" y="2452086"/>
            <a:ext cx="5628461" cy="132663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647" y="5300206"/>
            <a:ext cx="1663115" cy="1260991"/>
          </a:xfrm>
          <a:prstGeom prst="rect">
            <a:avLst/>
          </a:prstGeom>
        </p:spPr>
      </p:pic>
      <p:pic>
        <p:nvPicPr>
          <p:cNvPr id="16" name="Picture 3"/>
          <p:cNvPicPr>
            <a:picLocks noChangeAspect="1"/>
          </p:cNvPicPr>
          <p:nvPr/>
        </p:nvPicPr>
        <p:blipFill>
          <a:blip r:embed="rId6" cstate="print"/>
          <a:srcRect t="10000"/>
          <a:stretch>
            <a:fillRect/>
          </a:stretch>
        </p:blipFill>
        <p:spPr bwMode="auto">
          <a:xfrm>
            <a:off x="340435" y="3931122"/>
            <a:ext cx="1435191" cy="1290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7" t="36666" r="3114" b="10175"/>
          <a:stretch/>
        </p:blipFill>
        <p:spPr>
          <a:xfrm>
            <a:off x="3820021" y="3933690"/>
            <a:ext cx="2935705" cy="125461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538" y="5300206"/>
            <a:ext cx="2093300" cy="126099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539" y="3931122"/>
            <a:ext cx="1660936" cy="129094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649" y="5300206"/>
            <a:ext cx="1681322" cy="1260991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3832053" y="5594683"/>
            <a:ext cx="487284" cy="4451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>
            <a:endCxn id="22" idx="3"/>
          </p:cNvCxnSpPr>
          <p:nvPr/>
        </p:nvCxnSpPr>
        <p:spPr>
          <a:xfrm flipV="1">
            <a:off x="3104147" y="5974659"/>
            <a:ext cx="799267" cy="2456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672797" y="6314976"/>
            <a:ext cx="5613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chemeClr val="bg1"/>
                </a:solidFill>
              </a:rPr>
              <a:t>Google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31710" y="6314976"/>
            <a:ext cx="6687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 smtClean="0">
                <a:solidFill>
                  <a:schemeClr val="bg1"/>
                </a:solidFill>
              </a:rPr>
              <a:t>ThorLabs</a:t>
            </a:r>
            <a:endParaRPr lang="en-US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281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4117</TotalTime>
  <Words>205</Words>
  <Application>Microsoft Office PowerPoint</Application>
  <PresentationFormat>Widescreen</PresentationFormat>
  <Paragraphs>45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UCSB Nanofabrication Facility</vt:lpstr>
      <vt:lpstr>UCSB Nanofabrication Facility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[Lab Name &amp; Location]</dc:title>
  <dc:creator>Jorg Scholvin</dc:creator>
  <cp:lastModifiedBy>Brian Thibeault</cp:lastModifiedBy>
  <cp:revision>73</cp:revision>
  <dcterms:created xsi:type="dcterms:W3CDTF">2024-05-27T00:13:45Z</dcterms:created>
  <dcterms:modified xsi:type="dcterms:W3CDTF">2024-06-19T00:25:01Z</dcterms:modified>
</cp:coreProperties>
</file>