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84" d="100"/>
          <a:sy n="84" d="100"/>
        </p:scale>
        <p:origin x="4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</a:t>
            </a:r>
            <a:r>
              <a:rPr lang="en-US" b="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b="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6D12CFA-E08A-4C76-901F-22C55F546822}"/>
              </a:ext>
            </a:extLst>
          </p:cNvPr>
          <p:cNvSpPr txBox="1"/>
          <p:nvPr/>
        </p:nvSpPr>
        <p:spPr>
          <a:xfrm>
            <a:off x="10554677" y="2122963"/>
            <a:ext cx="12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Yoga Studio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12A77D-D45C-4237-AE4E-0DB47C8DC114}"/>
              </a:ext>
            </a:extLst>
          </p:cNvPr>
          <p:cNvSpPr txBox="1"/>
          <p:nvPr/>
        </p:nvSpPr>
        <p:spPr>
          <a:xfrm>
            <a:off x="8027217" y="2813304"/>
            <a:ext cx="1750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Avian </a:t>
            </a:r>
          </a:p>
          <a:p>
            <a:r>
              <a:rPr lang="en-US" b="1" dirty="0">
                <a:solidFill>
                  <a:schemeClr val="bg1"/>
                </a:solidFill>
              </a:rPr>
              <a:t>Outdoor Seating</a:t>
            </a:r>
          </a:p>
        </p:txBody>
      </p:sp>
      <p:grpSp>
        <p:nvGrpSpPr>
          <p:cNvPr id="12" name="Group 10"/>
          <p:cNvGrpSpPr>
            <a:grpSpLocks noChangeAspect="1"/>
          </p:cNvGrpSpPr>
          <p:nvPr/>
        </p:nvGrpSpPr>
        <p:grpSpPr bwMode="auto">
          <a:xfrm>
            <a:off x="10908792" y="65560"/>
            <a:ext cx="1037316" cy="1016146"/>
            <a:chOff x="4969" y="3442"/>
            <a:chExt cx="623" cy="623"/>
          </a:xfrm>
        </p:grpSpPr>
        <p:pic>
          <p:nvPicPr>
            <p:cNvPr id="13" name="Picture 11" descr="SEALLC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9" y="3442"/>
              <a:ext cx="622" cy="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Oval 12"/>
            <p:cNvSpPr>
              <a:spLocks noChangeAspect="1" noChangeArrowheads="1"/>
            </p:cNvSpPr>
            <p:nvPr/>
          </p:nvSpPr>
          <p:spPr bwMode="auto">
            <a:xfrm>
              <a:off x="4970" y="3442"/>
              <a:ext cx="622" cy="623"/>
            </a:xfrm>
            <a:prstGeom prst="ellipse">
              <a:avLst/>
            </a:prstGeom>
            <a:noFill/>
            <a:ln w="9525">
              <a:solidFill>
                <a:srgbClr val="CC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6" y="135364"/>
            <a:ext cx="1294206" cy="946342"/>
          </a:xfrm>
          <a:prstGeom prst="rect">
            <a:avLst/>
          </a:prstGeom>
        </p:spPr>
      </p:pic>
      <p:sp>
        <p:nvSpPr>
          <p:cNvPr id="19" name="Title 2"/>
          <p:cNvSpPr txBox="1">
            <a:spLocks noGrp="1"/>
          </p:cNvSpPr>
          <p:nvPr>
            <p:ph type="title"/>
          </p:nvPr>
        </p:nvSpPr>
        <p:spPr>
          <a:xfrm>
            <a:off x="1807229" y="94549"/>
            <a:ext cx="859374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b="1" i="1" dirty="0" smtClean="0">
                <a:solidFill>
                  <a:srgbClr val="2E7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Berkeley  Marvell  </a:t>
            </a:r>
            <a:r>
              <a:rPr kumimoji="0" lang="en-US" b="1" i="1" dirty="0" err="1" smtClean="0">
                <a:solidFill>
                  <a:srgbClr val="2E7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NanoLab</a:t>
            </a:r>
            <a:endParaRPr kumimoji="0" lang="en-US" sz="3600" dirty="0">
              <a:solidFill>
                <a:srgbClr val="2E7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32"/>
          <a:stretch/>
        </p:blipFill>
        <p:spPr>
          <a:xfrm>
            <a:off x="3346704" y="890841"/>
            <a:ext cx="5534817" cy="1864676"/>
          </a:xfrm>
          <a:prstGeom prst="rect">
            <a:avLst/>
          </a:prstGeom>
        </p:spPr>
      </p:pic>
      <p:sp>
        <p:nvSpPr>
          <p:cNvPr id="22" name="Subtitle 2"/>
          <p:cNvSpPr txBox="1">
            <a:spLocks/>
          </p:cNvSpPr>
          <p:nvPr/>
        </p:nvSpPr>
        <p:spPr>
          <a:xfrm>
            <a:off x="71137" y="1274912"/>
            <a:ext cx="3580863" cy="844893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63"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EECS Prof Kris </a:t>
            </a:r>
            <a:r>
              <a:rPr lang="en-US" sz="12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Pister</a:t>
            </a:r>
            <a:r>
              <a:rPr lang="en-U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Faculty Director</a:t>
            </a: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914363"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Michael </a:t>
            </a:r>
            <a:r>
              <a:rPr lang="en-US" sz="12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Helmbrecht</a:t>
            </a:r>
            <a:r>
              <a:rPr lang="en-U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Exec Director</a:t>
            </a:r>
          </a:p>
          <a:p>
            <a:pPr marL="0" indent="0" defTabSz="914363"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Bill Flounders	Exec Director, Ret.</a:t>
            </a: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7" t="16013" r="-1"/>
          <a:stretch/>
        </p:blipFill>
        <p:spPr>
          <a:xfrm>
            <a:off x="419878" y="3223861"/>
            <a:ext cx="3018266" cy="2204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137" y="2909393"/>
            <a:ext cx="3995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Integrated Circuits Lab 1962 - 1982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86"/>
          <a:stretch/>
        </p:blipFill>
        <p:spPr>
          <a:xfrm>
            <a:off x="4740940" y="3223861"/>
            <a:ext cx="2208500" cy="220421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526619" y="2909393"/>
            <a:ext cx="2603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Microlab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1983 - 2009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474" y="3223861"/>
            <a:ext cx="3311623" cy="22018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8730" y="5524436"/>
            <a:ext cx="310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 faculty </a:t>
            </a:r>
            <a:r>
              <a:rPr lang="en-US" altLang="en-US" sz="14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</a:t>
            </a:r>
            <a:r>
              <a:rPr lang="en-US" altLang="en-US" sz="1400" b="1" u="sng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equipment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</a:p>
          <a:p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University IC research lab.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32393" y="2907093"/>
            <a:ext cx="3799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Berkeley Marvell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NanoLab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2009 -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1291" y="5524436"/>
            <a:ext cx="37856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shared equipment 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expands. </a:t>
            </a:r>
            <a:endParaRPr lang="en-US" altLang="en-US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Recharge </a:t>
            </a:r>
            <a:r>
              <a:rPr lang="en-US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is 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established.</a:t>
            </a:r>
            <a:endParaRPr lang="en-US" altLang="en-US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 </a:t>
            </a:r>
            <a:r>
              <a:rPr lang="en-US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grows with MEMS / 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BSAC.</a:t>
            </a:r>
          </a:p>
          <a:p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lab management system SW developed, 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</a:t>
            </a:r>
            <a:r>
              <a:rPr lang="en-US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is 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opened.</a:t>
            </a:r>
          </a:p>
          <a:p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led by R&amp;D Manager: </a:t>
            </a:r>
            <a:r>
              <a:rPr lang="en-US" altLang="en-US" sz="1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Katalin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Voros</a:t>
            </a:r>
            <a:endParaRPr lang="en-US" altLang="en-US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51486" y="5524436"/>
            <a:ext cx="36677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larger purpose built cleanroom is built </a:t>
            </a:r>
            <a:endParaRPr lang="en-US" altLang="en-US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fter faculty </a:t>
            </a:r>
            <a:r>
              <a:rPr lang="en-US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critical mass 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achieved. </a:t>
            </a:r>
            <a:endParaRPr lang="en-US" altLang="en-US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</a:t>
            </a:r>
            <a:r>
              <a:rPr lang="en-US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growing to 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of cost </a:t>
            </a:r>
            <a:endParaRPr lang="en-US" altLang="en-US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recovery</a:t>
            </a:r>
            <a:r>
              <a:rPr lang="en-US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only </a:t>
            </a:r>
            <a:r>
              <a:rPr lang="en-US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 of </a:t>
            </a:r>
            <a:r>
              <a:rPr lang="en-US" altLang="en-US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endParaRPr lang="en-US" altLang="en-US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0546" y="1127381"/>
            <a:ext cx="5181600" cy="26872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Facility Metrics</a:t>
            </a:r>
            <a:endParaRPr lang="en-US" sz="1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15,000 ft2 Class 100 (Bay and Chase)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5M/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Ops, $1M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Invest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100% Recharge Recovery; 0% Subsidy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~70 academic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; ~400 researchers/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~24 external companies; ~70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researchers/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~60,000 use hours/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8ED5C-38F6-42E3-9D30-9E823E2B8DC7}"/>
              </a:ext>
            </a:extLst>
          </p:cNvPr>
          <p:cNvSpPr txBox="1"/>
          <p:nvPr/>
        </p:nvSpPr>
        <p:spPr>
          <a:xfrm>
            <a:off x="932603" y="4407439"/>
            <a:ext cx="387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Exploring Novel Anti-gravity Paperclips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150546" y="4074715"/>
            <a:ext cx="5661561" cy="17080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Strengths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100% Recharge Recovery; 0% Subsidy</a:t>
            </a:r>
          </a:p>
          <a:p>
            <a:pPr marL="0" indent="0">
              <a:buNone/>
            </a:pPr>
            <a:r>
              <a:rPr lang="en-US" sz="1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Weaknesses</a:t>
            </a:r>
            <a:r>
              <a:rPr lang="en-US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100% Recharge Recovery; 0% Subsidy</a:t>
            </a:r>
          </a:p>
        </p:txBody>
      </p:sp>
      <p:grpSp>
        <p:nvGrpSpPr>
          <p:cNvPr id="12" name="Group 10"/>
          <p:cNvGrpSpPr>
            <a:grpSpLocks noChangeAspect="1"/>
          </p:cNvGrpSpPr>
          <p:nvPr/>
        </p:nvGrpSpPr>
        <p:grpSpPr bwMode="auto">
          <a:xfrm>
            <a:off x="10908792" y="65560"/>
            <a:ext cx="1037316" cy="1016146"/>
            <a:chOff x="4969" y="3442"/>
            <a:chExt cx="623" cy="623"/>
          </a:xfrm>
        </p:grpSpPr>
        <p:pic>
          <p:nvPicPr>
            <p:cNvPr id="13" name="Picture 11" descr="SEALLC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9" y="3442"/>
              <a:ext cx="622" cy="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Oval 12"/>
            <p:cNvSpPr>
              <a:spLocks noChangeAspect="1" noChangeArrowheads="1"/>
            </p:cNvSpPr>
            <p:nvPr/>
          </p:nvSpPr>
          <p:spPr bwMode="auto">
            <a:xfrm>
              <a:off x="4970" y="3442"/>
              <a:ext cx="622" cy="623"/>
            </a:xfrm>
            <a:prstGeom prst="ellipse">
              <a:avLst/>
            </a:prstGeom>
            <a:noFill/>
            <a:ln w="9525">
              <a:solidFill>
                <a:srgbClr val="CC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6" y="135364"/>
            <a:ext cx="1294206" cy="946342"/>
          </a:xfrm>
          <a:prstGeom prst="rect">
            <a:avLst/>
          </a:prstGeom>
        </p:spPr>
      </p:pic>
      <p:sp>
        <p:nvSpPr>
          <p:cNvPr id="16" name="Title 2"/>
          <p:cNvSpPr txBox="1">
            <a:spLocks noGrp="1"/>
          </p:cNvSpPr>
          <p:nvPr>
            <p:ph type="title"/>
          </p:nvPr>
        </p:nvSpPr>
        <p:spPr>
          <a:xfrm>
            <a:off x="1807229" y="94549"/>
            <a:ext cx="859374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b="1" i="1" dirty="0" smtClean="0">
                <a:solidFill>
                  <a:srgbClr val="2E7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Berkeley  Marvell  </a:t>
            </a:r>
            <a:r>
              <a:rPr kumimoji="0" lang="en-US" b="1" i="1" dirty="0" err="1" smtClean="0">
                <a:solidFill>
                  <a:srgbClr val="2E7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NanoLab</a:t>
            </a:r>
            <a:endParaRPr kumimoji="0" lang="en-US" sz="3600" dirty="0">
              <a:solidFill>
                <a:srgbClr val="2E7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30394" y="1408828"/>
            <a:ext cx="724085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Lithography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Contact aligners,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-line and 248nm stepper, backside capable,                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130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kV e-beam to 7nm, 5 coat /develop tracks, UV hard bake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Deposition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ALD, PECVD, LPCVD: SiO2, Si3N4, poly-Si and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SiGe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epi Si and Ge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Unique: LACVD,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diamond, Mo,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Ru.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evap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7 sputter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Etch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 plasma systems including DRIE Si, ICP 3/5, ICP metal,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XeF2, HF vapor, KOH, TMAH, Critical Point Drying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Planarize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, Package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Si, SiO2, metal CMP; dicing, wafer bond, flip chip bond, die bond,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 and Al wire bond,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parylene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encapsulation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Metrology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SEM, AFM, XRD, EDX, reflectometer, contact + optical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profilometer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interferometer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FTIR, spectroscopic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ellipsometer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Raman scope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36061" y="1012531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Capabilities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188</Words>
  <Application>Microsoft Office PowerPoint</Application>
  <PresentationFormat>Widescreen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The Berkeley  Marvell  NanoLab</vt:lpstr>
      <vt:lpstr>The Berkeley  Marvell  NanoLab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Bill_Flounders</cp:lastModifiedBy>
  <cp:revision>56</cp:revision>
  <dcterms:created xsi:type="dcterms:W3CDTF">2024-05-27T00:13:45Z</dcterms:created>
  <dcterms:modified xsi:type="dcterms:W3CDTF">2025-05-28T21:09:16Z</dcterms:modified>
</cp:coreProperties>
</file>