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  <p:sldMasterId id="2147483699" r:id="rId2"/>
  </p:sldMasterIdLst>
  <p:notesMasterIdLst>
    <p:notesMasterId r:id="rId6"/>
  </p:notesMasterIdLst>
  <p:handoutMasterIdLst>
    <p:handoutMasterId r:id="rId7"/>
  </p:handoutMasterIdLst>
  <p:sldIdLst>
    <p:sldId id="1767" r:id="rId3"/>
    <p:sldId id="1768" r:id="rId4"/>
    <p:sldId id="666" r:id="rId5"/>
  </p:sldIdLst>
  <p:sldSz cx="9144000" cy="5143500" type="screen16x9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8C1515"/>
    <a:srgbClr val="828282"/>
    <a:srgbClr val="252525"/>
    <a:srgbClr val="2E2E2E"/>
    <a:srgbClr val="A7C4C7"/>
    <a:srgbClr val="BCCDDC"/>
    <a:srgbClr val="AFCDD7"/>
    <a:srgbClr val="2B2B2B"/>
    <a:srgbClr val="6E6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292" autoAdjust="0"/>
    <p:restoredTop sz="83714" autoAdjust="0"/>
  </p:normalViewPr>
  <p:slideViewPr>
    <p:cSldViewPr snapToGrid="0" snapToObjects="1">
      <p:cViewPr varScale="1">
        <p:scale>
          <a:sx n="186" d="100"/>
          <a:sy n="186" d="100"/>
        </p:scale>
        <p:origin x="84" y="10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E9DE9A04-6679-406C-85B3-F130CEEE28C8}" type="datetimeFigureOut">
              <a:rPr lang="en-US" altLang="en-US"/>
              <a:pPr/>
              <a:t>6/20/2024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4754EA8-8C04-4417-B6E2-6AAF83C14C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2068B26-6386-42B0-BF85-E98D5096D422}" type="datetimeFigureOut">
              <a:rPr lang="en-US" altLang="en-US"/>
              <a:pPr/>
              <a:t>6/20/2024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4" tIns="46582" rIns="93164" bIns="46582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5740FD3-FE65-4FE5-B169-FCCECB85F77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40FD3-FE65-4FE5-B169-FCCECB85F77D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6634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40FD3-FE65-4FE5-B169-FCCECB85F77D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7788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68B40B8-0B94-D264-E39C-F323DDBC412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alphaModFix amt="20000"/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489216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Arial"/>
              <a:ea typeface="+mn-ea"/>
            </a:endParaRPr>
          </a:p>
        </p:txBody>
      </p:sp>
      <p:pic>
        <p:nvPicPr>
          <p:cNvPr id="6" name="Picture 14" title="Stanford University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645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58545" y="475398"/>
            <a:ext cx="4749338" cy="1771708"/>
          </a:xfrm>
          <a:prstGeom prst="rect">
            <a:avLst/>
          </a:prstGeom>
        </p:spPr>
        <p:txBody>
          <a:bodyPr/>
          <a:lstStyle>
            <a:lvl1pPr algn="r">
              <a:lnSpc>
                <a:spcPct val="100000"/>
              </a:lnSpc>
              <a:defRPr sz="2000" b="1">
                <a:solidFill>
                  <a:srgbClr val="8C151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58545" y="2354261"/>
            <a:ext cx="4749338" cy="1616700"/>
          </a:xfrm>
          <a:prstGeom prst="rect">
            <a:avLst/>
          </a:prstGeom>
        </p:spPr>
        <p:txBody>
          <a:bodyPr anchor="ctr"/>
          <a:lstStyle>
            <a:lvl1pPr marL="0" indent="0" algn="r">
              <a:spcBef>
                <a:spcPts val="0"/>
              </a:spcBef>
              <a:buNone/>
              <a:defRPr sz="1200" cap="all" spc="300">
                <a:solidFill>
                  <a:srgbClr val="8C1515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4" name="Picture 13" descr="http://nanolabs.stanford.edu/about/images/nsf_logo.png">
            <a:extLst>
              <a:ext uri="{FF2B5EF4-FFF2-40B4-BE49-F238E27FC236}">
                <a16:creationId xmlns:a16="http://schemas.microsoft.com/office/drawing/2014/main" id="{CB621D99-E310-8870-4155-54E81D026A0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1729" y="4222843"/>
            <a:ext cx="505688" cy="5061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F4EEC4C-7904-3D46-9931-BC9F4C419DDA}"/>
              </a:ext>
            </a:extLst>
          </p:cNvPr>
          <p:cNvSpPr txBox="1"/>
          <p:nvPr userDrawn="1"/>
        </p:nvSpPr>
        <p:spPr>
          <a:xfrm>
            <a:off x="5455478" y="4240858"/>
            <a:ext cx="2393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rgbClr val="8C1515"/>
                </a:solidFill>
                <a:latin typeface="Arial"/>
                <a:cs typeface="Arial"/>
              </a:rPr>
              <a:t>nano@stanford supported by NSF award ECCS-2026822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37C486-0EE4-54A0-9D64-E6E8BEFF88C1}"/>
              </a:ext>
            </a:extLst>
          </p:cNvPr>
          <p:cNvSpPr txBox="1"/>
          <p:nvPr userDrawn="1"/>
        </p:nvSpPr>
        <p:spPr>
          <a:xfrm>
            <a:off x="304235" y="4843807"/>
            <a:ext cx="12346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nano@stanford</a:t>
            </a:r>
            <a:endParaRPr lang="en-US" sz="12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28ED1F-E8A6-A1A3-02BA-90956C7C41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478"/>
          <a:stretch/>
        </p:blipFill>
        <p:spPr>
          <a:xfrm>
            <a:off x="5722189" y="2354261"/>
            <a:ext cx="2749043" cy="15674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DB70DF-15FD-FE73-85F1-90E78DE77B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3198"/>
          <a:stretch/>
        </p:blipFill>
        <p:spPr>
          <a:xfrm>
            <a:off x="5722188" y="475398"/>
            <a:ext cx="2749043" cy="17717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1205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Arial"/>
              <a:ea typeface="+mn-ea"/>
            </a:endParaRPr>
          </a:p>
        </p:txBody>
      </p:sp>
      <p:pic>
        <p:nvPicPr>
          <p:cNvPr id="6" name="Picture 14" title="Stanford University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645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558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71894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621038"/>
            <a:ext cx="7700963" cy="3759042"/>
          </a:xfrm>
        </p:spPr>
        <p:txBody>
          <a:bodyPr/>
          <a:lstStyle>
            <a:lvl5pPr>
              <a:defRPr/>
            </a:lvl5pPr>
            <a:lvl6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</p:spTree>
    <p:extLst>
      <p:ext uri="{BB962C8B-B14F-4D97-AF65-F5344CB8AC3E}">
        <p14:creationId xmlns:p14="http://schemas.microsoft.com/office/powerpoint/2010/main" val="115154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71894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969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650980"/>
            <a:ext cx="3787775" cy="4016747"/>
          </a:xfrm>
        </p:spPr>
        <p:txBody>
          <a:bodyPr/>
          <a:lstStyle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650980"/>
            <a:ext cx="3779838" cy="4016747"/>
          </a:xfrm>
        </p:spPr>
        <p:txBody>
          <a:bodyPr/>
          <a:lstStyle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48776" y="71894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317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8776" y="71894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714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48776" y="71894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410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48776" y="71894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430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Arial"/>
              <a:ea typeface="+mn-ea"/>
            </a:endParaRPr>
          </a:p>
        </p:txBody>
      </p:sp>
      <p:pic>
        <p:nvPicPr>
          <p:cNvPr id="7" name="Picture 14" title="Stanford University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645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723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Arial"/>
              <a:ea typeface="+mn-ea"/>
            </a:endParaRPr>
          </a:p>
        </p:txBody>
      </p:sp>
      <p:pic>
        <p:nvPicPr>
          <p:cNvPr id="7" name="Picture 14" title="Stanford University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645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80963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922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4C925410-0F2E-45BF-9C46-3B96F18354C8}" type="slidenum">
              <a:rPr lang="en-US" altLang="en-US" sz="1000">
                <a:solidFill>
                  <a:srgbClr val="7F7F7F"/>
                </a:solidFill>
                <a:latin typeface="Arial" panose="020B0604020202020204" pitchFamily="34" charset="0"/>
              </a:rPr>
              <a:pPr algn="ctr" eaLnBrk="1" hangingPunct="1"/>
              <a:t>‹#›</a:t>
            </a:fld>
            <a:endParaRPr lang="en-US" altLang="en-US" sz="1000">
              <a:solidFill>
                <a:srgbClr val="7F7F7F"/>
              </a:solidFill>
              <a:latin typeface="Arial" panose="020B0604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452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118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281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06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60437" y="171051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60437" y="715564"/>
            <a:ext cx="7707313" cy="398663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</a:endParaRPr>
          </a:p>
        </p:txBody>
      </p:sp>
      <p:pic>
        <p:nvPicPr>
          <p:cNvPr id="1030" name="Picture 10" title="Stanford University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40187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4771D0-9E48-4AB7-AD69-F2AB26A493A2}"/>
              </a:ext>
            </a:extLst>
          </p:cNvPr>
          <p:cNvSpPr txBox="1"/>
          <p:nvPr userDrawn="1"/>
        </p:nvSpPr>
        <p:spPr>
          <a:xfrm>
            <a:off x="627871" y="4784739"/>
            <a:ext cx="13195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nano</a:t>
            </a:r>
            <a:r>
              <a:rPr lang="en-US" sz="1200" b="1" dirty="0" err="1">
                <a:solidFill>
                  <a:srgbClr val="8C15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stanford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084" r:id="rId2"/>
    <p:sldLayoutId id="2147484086" r:id="rId3"/>
    <p:sldLayoutId id="2147484127" r:id="rId4"/>
    <p:sldLayoutId id="2147484088" r:id="rId5"/>
    <p:sldLayoutId id="2147484089" r:id="rId6"/>
    <p:sldLayoutId id="2147484090" r:id="rId7"/>
    <p:sldLayoutId id="2147484091" r:id="rId8"/>
  </p:sldLayoutIdLst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000" kern="1200">
          <a:solidFill>
            <a:schemeClr val="bg2"/>
          </a:solidFill>
          <a:latin typeface="Arial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sz="1400" kern="1200" spc="20">
          <a:solidFill>
            <a:schemeClr val="tx1"/>
          </a:solidFill>
          <a:latin typeface="Arial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1300" kern="1200">
          <a:solidFill>
            <a:srgbClr val="595959"/>
          </a:solidFill>
          <a:latin typeface="Arial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charset="0"/>
        <a:buChar char="›"/>
        <a:defRPr sz="1300" kern="1200">
          <a:solidFill>
            <a:srgbClr val="595959"/>
          </a:solidFill>
          <a:latin typeface="Arial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sz="1200" kern="1200">
          <a:solidFill>
            <a:srgbClr val="595959"/>
          </a:solidFill>
          <a:latin typeface="Arial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charset="0"/>
        <a:buChar char="–"/>
        <a:defRPr sz="1200" kern="1200">
          <a:solidFill>
            <a:srgbClr val="595959"/>
          </a:solidFill>
          <a:latin typeface="Arial"/>
          <a:ea typeface="MS PGothic" panose="020B0600070205080204" pitchFamily="34" charset="-128"/>
          <a:cs typeface="+mn-cs"/>
        </a:defRPr>
      </a:lvl5pPr>
      <a:lvl6pPr marL="1600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fld id="{CEE6E32A-EDC5-4410-BABC-DD683DDB035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8C1515"/>
              </a:solidFill>
              <a:latin typeface="Arial"/>
            </a:endParaRPr>
          </a:p>
        </p:txBody>
      </p:sp>
      <p:pic>
        <p:nvPicPr>
          <p:cNvPr id="5126" name="Picture 10" title="Stanford University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1525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2" r:id="rId1"/>
    <p:sldLayoutId id="2147484093" r:id="rId2"/>
    <p:sldLayoutId id="2147484094" r:id="rId3"/>
    <p:sldLayoutId id="2147484095" r:id="rId4"/>
    <p:sldLayoutId id="2147484096" r:id="rId5"/>
    <p:sldLayoutId id="2147484097" r:id="rId6"/>
    <p:sldLayoutId id="2147484098" r:id="rId7"/>
  </p:sldLayoutIdLst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Arial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Arial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Arial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charset="0"/>
        <a:buChar char="›"/>
        <a:defRPr kern="1200">
          <a:solidFill>
            <a:srgbClr val="595959"/>
          </a:solidFill>
          <a:latin typeface="Arial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Arial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charset="0"/>
        <a:buChar char="–"/>
        <a:defRPr kern="1200">
          <a:solidFill>
            <a:srgbClr val="595959"/>
          </a:solidFill>
          <a:latin typeface="Arial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2.png"/><Relationship Id="rId14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 b="1" dirty="0">
                <a:latin typeface="Arial" panose="020B0604020202020204" pitchFamily="34" charset="0"/>
              </a:rPr>
              <a:t>Stanford Nano Shared Facilities (SNSF)</a:t>
            </a:r>
            <a:endParaRPr lang="en-US" sz="2400" b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Tobi Beetz, PhD</a:t>
            </a:r>
          </a:p>
          <a:p>
            <a:endParaRPr lang="en-US" sz="1200" dirty="0"/>
          </a:p>
          <a:p>
            <a:r>
              <a:rPr lang="en-US" sz="1200" dirty="0"/>
              <a:t>Associate Director</a:t>
            </a:r>
          </a:p>
          <a:p>
            <a:r>
              <a:rPr lang="en-US" sz="1200" dirty="0"/>
              <a:t>Tobi@stanford.edu</a:t>
            </a:r>
          </a:p>
          <a:p>
            <a:r>
              <a:rPr lang="en-US" sz="1200" dirty="0"/>
              <a:t>snsf.stanford.edu</a:t>
            </a:r>
          </a:p>
        </p:txBody>
      </p:sp>
    </p:spTree>
    <p:extLst>
      <p:ext uri="{BB962C8B-B14F-4D97-AF65-F5344CB8AC3E}">
        <p14:creationId xmlns:p14="http://schemas.microsoft.com/office/powerpoint/2010/main" val="90453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5E1810C-4C23-5B6E-83B2-34A976721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Stanford Nano Shared Facilities (SNSF)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4317F12-5BB2-A36F-6306-DB73DEEEC7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019" y="936717"/>
            <a:ext cx="2069566" cy="1918448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5EE157C-6EBF-1653-52FC-F5FFF1C38F1F}"/>
              </a:ext>
            </a:extLst>
          </p:cNvPr>
          <p:cNvGrpSpPr/>
          <p:nvPr/>
        </p:nvGrpSpPr>
        <p:grpSpPr>
          <a:xfrm>
            <a:off x="864191" y="873312"/>
            <a:ext cx="2113006" cy="1901184"/>
            <a:chOff x="3354730" y="1898130"/>
            <a:chExt cx="2755261" cy="247905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B91DE-ADDC-A556-E1D1-2FC60AB6218D}"/>
                </a:ext>
              </a:extLst>
            </p:cNvPr>
            <p:cNvSpPr/>
            <p:nvPr/>
          </p:nvSpPr>
          <p:spPr>
            <a:xfrm>
              <a:off x="5161717" y="3486716"/>
              <a:ext cx="539261" cy="211578"/>
            </a:xfrm>
            <a:prstGeom prst="rect">
              <a:avLst/>
            </a:prstGeom>
            <a:solidFill>
              <a:srgbClr val="FFFFCC">
                <a:alpha val="85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McCullough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912120B-9CC7-205E-7F3B-39DB78B7FE84}"/>
                </a:ext>
              </a:extLst>
            </p:cNvPr>
            <p:cNvSpPr/>
            <p:nvPr/>
          </p:nvSpPr>
          <p:spPr>
            <a:xfrm>
              <a:off x="5161718" y="3229227"/>
              <a:ext cx="539261" cy="211578"/>
            </a:xfrm>
            <a:prstGeom prst="rect">
              <a:avLst/>
            </a:prstGeom>
            <a:solidFill>
              <a:srgbClr val="FFFFCC">
                <a:alpha val="85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Moore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B590812-1AF9-72C9-A332-35B499FD3E8C}"/>
                </a:ext>
              </a:extLst>
            </p:cNvPr>
            <p:cNvSpPr/>
            <p:nvPr/>
          </p:nvSpPr>
          <p:spPr>
            <a:xfrm>
              <a:off x="4195838" y="2647344"/>
              <a:ext cx="539261" cy="211578"/>
            </a:xfrm>
            <a:prstGeom prst="rect">
              <a:avLst/>
            </a:prstGeom>
            <a:solidFill>
              <a:srgbClr val="FFFFCC">
                <a:alpha val="85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Spilker</a:t>
              </a:r>
              <a:endParaRPr lang="en-US" sz="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822F5B6-064B-FD50-6BD3-5CE29B715101}"/>
                </a:ext>
              </a:extLst>
            </p:cNvPr>
            <p:cNvSpPr/>
            <p:nvPr/>
          </p:nvSpPr>
          <p:spPr>
            <a:xfrm>
              <a:off x="3354730" y="2641133"/>
              <a:ext cx="750940" cy="211578"/>
            </a:xfrm>
            <a:prstGeom prst="rect">
              <a:avLst/>
            </a:prstGeom>
            <a:solidFill>
              <a:srgbClr val="FFFFCC">
                <a:alpha val="85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Shriram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E70C8ED-EF17-CBC8-1D9C-69C27515B2DF}"/>
                </a:ext>
              </a:extLst>
            </p:cNvPr>
            <p:cNvSpPr/>
            <p:nvPr/>
          </p:nvSpPr>
          <p:spPr>
            <a:xfrm rot="5400000">
              <a:off x="4138223" y="3963185"/>
              <a:ext cx="539261" cy="288737"/>
            </a:xfrm>
            <a:prstGeom prst="rect">
              <a:avLst/>
            </a:prstGeom>
            <a:solidFill>
              <a:srgbClr val="00FF99">
                <a:alpha val="85000"/>
              </a:srgbClr>
            </a:solidFill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ES3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9EE86F6-F3CA-9A2A-9BFD-ACC8421021B0}"/>
                </a:ext>
              </a:extLst>
            </p:cNvPr>
            <p:cNvSpPr/>
            <p:nvPr/>
          </p:nvSpPr>
          <p:spPr>
            <a:xfrm>
              <a:off x="5570731" y="1898130"/>
              <a:ext cx="539260" cy="211578"/>
            </a:xfrm>
            <a:prstGeom prst="rect">
              <a:avLst/>
            </a:prstGeom>
            <a:solidFill>
              <a:srgbClr val="FFFFCC">
                <a:alpha val="85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Current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0558658-6B1E-40F1-C34F-94CB743A9246}"/>
                </a:ext>
              </a:extLst>
            </p:cNvPr>
            <p:cNvSpPr/>
            <p:nvPr/>
          </p:nvSpPr>
          <p:spPr>
            <a:xfrm>
              <a:off x="5570731" y="2147481"/>
              <a:ext cx="539260" cy="211578"/>
            </a:xfrm>
            <a:prstGeom prst="rect">
              <a:avLst/>
            </a:prstGeom>
            <a:solidFill>
              <a:srgbClr val="00FF99">
                <a:alpha val="85000"/>
              </a:srgbClr>
            </a:solidFill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</a:t>
              </a: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2B7D9777-DCD3-352A-2D5E-174488B43CD2}"/>
              </a:ext>
            </a:extLst>
          </p:cNvPr>
          <p:cNvSpPr/>
          <p:nvPr/>
        </p:nvSpPr>
        <p:spPr>
          <a:xfrm>
            <a:off x="1034289" y="1035571"/>
            <a:ext cx="322730" cy="272541"/>
          </a:xfrm>
          <a:prstGeom prst="rect">
            <a:avLst/>
          </a:prstGeom>
          <a:solidFill>
            <a:schemeClr val="accent2">
              <a:lumMod val="10000"/>
              <a:lumOff val="90000"/>
              <a:alpha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SNF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91AEBE0-6C9A-FF0A-88F2-0AC32A289F3A}"/>
              </a:ext>
            </a:extLst>
          </p:cNvPr>
          <p:cNvGrpSpPr/>
          <p:nvPr/>
        </p:nvGrpSpPr>
        <p:grpSpPr>
          <a:xfrm>
            <a:off x="3219887" y="576080"/>
            <a:ext cx="5647204" cy="2864264"/>
            <a:chOff x="3219887" y="576080"/>
            <a:chExt cx="5647204" cy="2864264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ECFDD8D-73A2-C563-9456-368ADA4DB92A}"/>
                </a:ext>
              </a:extLst>
            </p:cNvPr>
            <p:cNvGrpSpPr/>
            <p:nvPr/>
          </p:nvGrpSpPr>
          <p:grpSpPr>
            <a:xfrm>
              <a:off x="3219888" y="891572"/>
              <a:ext cx="2781048" cy="1238801"/>
              <a:chOff x="3123359" y="1536327"/>
              <a:chExt cx="2781048" cy="1238801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73459AE-D774-4A98-5AC5-8021B522DF68}"/>
                  </a:ext>
                </a:extLst>
              </p:cNvPr>
              <p:cNvSpPr txBox="1"/>
              <p:nvPr/>
            </p:nvSpPr>
            <p:spPr>
              <a:xfrm>
                <a:off x="3123359" y="1536327"/>
                <a:ext cx="2781048" cy="12388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Nanofabrication</a:t>
                </a:r>
                <a:endParaRPr lang="en-US" sz="105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28588" indent="-128588">
                  <a:buFont typeface="Arial" panose="020B0604020202020204" pitchFamily="34" charset="0"/>
                  <a:buChar char="•"/>
                </a:pPr>
                <a:endParaRPr 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28588" indent="-128588">
                  <a:buFont typeface="Arial" panose="020B0604020202020204" pitchFamily="34" charset="0"/>
                  <a:buChar char="•"/>
                </a:pPr>
                <a:endParaRPr 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28588" indent="-128588">
                  <a:buFont typeface="Arial" panose="020B0604020202020204" pitchFamily="34" charset="0"/>
                  <a:buChar char="•"/>
                </a:pPr>
                <a:endParaRPr 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28588" indent="-128588">
                  <a:buFont typeface="Arial" panose="020B0604020202020204" pitchFamily="34" charset="0"/>
                  <a:buChar char="•"/>
                </a:pPr>
                <a:endParaRPr 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28588" indent="-128588">
                  <a:buFont typeface="Arial" panose="020B0604020202020204" pitchFamily="34" charset="0"/>
                  <a:buChar char="•"/>
                </a:pPr>
                <a:endParaRPr 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Two cleanrooms (EBL, flexible materials …)</a:t>
                </a:r>
              </a:p>
            </p:txBody>
          </p:sp>
          <p:pic>
            <p:nvPicPr>
              <p:cNvPr id="33" name="Picture 32" descr="A person in white protective gear pointing at a machine&#10;&#10;Description automatically generated">
                <a:extLst>
                  <a:ext uri="{FF2B5EF4-FFF2-40B4-BE49-F238E27FC236}">
                    <a16:creationId xmlns:a16="http://schemas.microsoft.com/office/drawing/2014/main" id="{CBFEAAD5-5FF4-EAE7-9FC2-2BFBCA73B6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63268" y="1788444"/>
                <a:ext cx="1119784" cy="744745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06B3B54C-FFEA-63C9-080B-5F6FA2315AC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468159" y="1790454"/>
                <a:ext cx="1272058" cy="750243"/>
              </a:xfrm>
              <a:prstGeom prst="rect">
                <a:avLst/>
              </a:prstGeom>
            </p:spPr>
          </p:pic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9F0C2F7-7FF5-9272-FD58-C621A5A42FCD}"/>
                </a:ext>
              </a:extLst>
            </p:cNvPr>
            <p:cNvGrpSpPr/>
            <p:nvPr/>
          </p:nvGrpSpPr>
          <p:grpSpPr>
            <a:xfrm>
              <a:off x="6086043" y="891571"/>
              <a:ext cx="2781048" cy="1238801"/>
              <a:chOff x="6243246" y="989856"/>
              <a:chExt cx="2781048" cy="1238801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B21C0CD-68D8-BB8C-1AD8-50A9ABA83460}"/>
                  </a:ext>
                </a:extLst>
              </p:cNvPr>
              <p:cNvSpPr txBox="1"/>
              <p:nvPr/>
            </p:nvSpPr>
            <p:spPr>
              <a:xfrm>
                <a:off x="6243246" y="989856"/>
                <a:ext cx="2781048" cy="12388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Electron &amp; Ion Microscopy</a:t>
                </a:r>
                <a:endParaRPr lang="en-US" sz="105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28588" indent="-128588">
                  <a:buFont typeface="Arial" panose="020B0604020202020204" pitchFamily="34" charset="0"/>
                  <a:buChar char="•"/>
                </a:pPr>
                <a:endParaRPr 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28588" indent="-128588">
                  <a:buFont typeface="Arial" panose="020B0604020202020204" pitchFamily="34" charset="0"/>
                  <a:buChar char="•"/>
                </a:pPr>
                <a:endParaRPr 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28588" indent="-128588">
                  <a:buFont typeface="Arial" panose="020B0604020202020204" pitchFamily="34" charset="0"/>
                  <a:buChar char="•"/>
                </a:pPr>
                <a:endParaRPr 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28588" indent="-128588">
                  <a:buFont typeface="Arial" panose="020B0604020202020204" pitchFamily="34" charset="0"/>
                  <a:buChar char="•"/>
                </a:pPr>
                <a:endParaRPr 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28588" indent="-128588">
                  <a:buFont typeface="Arial" panose="020B0604020202020204" pitchFamily="34" charset="0"/>
                  <a:buChar char="•"/>
                </a:pPr>
                <a:endParaRPr 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TEMs, SEMs, FIB, PFIB …</a:t>
                </a:r>
              </a:p>
            </p:txBody>
          </p:sp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0B4301BA-E5A8-8CA5-1091-F886994B5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hq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395823" y="1245232"/>
                <a:ext cx="1124996" cy="748995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7CA61C66-7E99-802B-50D2-697B5A2D3A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564222" y="1245231"/>
                <a:ext cx="1179389" cy="748995"/>
              </a:xfrm>
              <a:prstGeom prst="rect">
                <a:avLst/>
              </a:prstGeom>
            </p:spPr>
          </p:pic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3D38E66-0367-B437-2068-8DCC4D2ADD17}"/>
                </a:ext>
              </a:extLst>
            </p:cNvPr>
            <p:cNvSpPr txBox="1"/>
            <p:nvPr/>
          </p:nvSpPr>
          <p:spPr>
            <a:xfrm>
              <a:off x="3219887" y="576080"/>
              <a:ext cx="5647203" cy="2769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4 Research Cores</a:t>
              </a:r>
              <a:endParaRPr lang="en-US" sz="10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503EC7B-B3DC-B68C-246C-F71217CCBB25}"/>
                </a:ext>
              </a:extLst>
            </p:cNvPr>
            <p:cNvSpPr txBox="1"/>
            <p:nvPr/>
          </p:nvSpPr>
          <p:spPr>
            <a:xfrm>
              <a:off x="3219888" y="2201543"/>
              <a:ext cx="2781048" cy="12388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X-ray &amp; Surface Analysis</a:t>
              </a:r>
            </a:p>
            <a:p>
              <a:endParaRPr lang="en-US" sz="10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28588" indent="-128588">
                <a:buFont typeface="Arial" panose="020B0604020202020204" pitchFamily="34" charset="0"/>
                <a:buChar char="•"/>
              </a:pP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28588" indent="-128588">
                <a:buFont typeface="Arial" panose="020B0604020202020204" pitchFamily="34" charset="0"/>
                <a:buChar char="•"/>
              </a:pP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28588" indent="-128588">
                <a:buFont typeface="Arial" panose="020B0604020202020204" pitchFamily="34" charset="0"/>
                <a:buChar char="•"/>
              </a:pP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XPS, XRD, Auger, AFM,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NanoSIMS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Raman..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5A8BD2C-6116-4BA7-E614-265B86A5CA87}"/>
                </a:ext>
              </a:extLst>
            </p:cNvPr>
            <p:cNvSpPr txBox="1"/>
            <p:nvPr/>
          </p:nvSpPr>
          <p:spPr>
            <a:xfrm>
              <a:off x="6086043" y="2201542"/>
              <a:ext cx="2781048" cy="12388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Soft &amp; Hybrid Materials Facility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28588" indent="-128588">
                <a:buFont typeface="Arial" panose="020B0604020202020204" pitchFamily="34" charset="0"/>
                <a:buChar char="•"/>
              </a:pP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28588" indent="-128588">
                <a:buFont typeface="Arial" panose="020B0604020202020204" pitchFamily="34" charset="0"/>
                <a:buChar char="•"/>
              </a:pP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28588" indent="-128588">
                <a:buFont typeface="Arial" panose="020B0604020202020204" pitchFamily="34" charset="0"/>
                <a:buChar char="•"/>
              </a:pP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28588" indent="-128588">
                <a:buFont typeface="Arial" panose="020B0604020202020204" pitchFamily="34" charset="0"/>
                <a:buChar char="•"/>
              </a:pP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TGA, DSC, DMA, Rheometer, FTIR, …</a:t>
              </a:r>
            </a:p>
          </p:txBody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157E6D23-59CF-4276-FDDA-2FE380D38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59797" y="2450610"/>
              <a:ext cx="1371061" cy="740664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03883341-3325-11A4-3674-3E056C00AB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83531" y="2450610"/>
              <a:ext cx="1105888" cy="740664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EDC37CB6-9B61-9244-C25D-2ED059EE7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38620" y="2456917"/>
              <a:ext cx="1788050" cy="740664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133EC47-B799-47A7-3BAF-0510A67BA54D}"/>
              </a:ext>
            </a:extLst>
          </p:cNvPr>
          <p:cNvGrpSpPr/>
          <p:nvPr/>
        </p:nvGrpSpPr>
        <p:grpSpPr>
          <a:xfrm>
            <a:off x="1114193" y="3570333"/>
            <a:ext cx="2030521" cy="646331"/>
            <a:chOff x="2151773" y="1082216"/>
            <a:chExt cx="2030521" cy="646331"/>
          </a:xfrm>
        </p:grpSpPr>
        <p:pic>
          <p:nvPicPr>
            <p:cNvPr id="6" name="Picture 2" descr="Research Lab Logo Design | 15LOGO">
              <a:extLst>
                <a:ext uri="{FF2B5EF4-FFF2-40B4-BE49-F238E27FC236}">
                  <a16:creationId xmlns:a16="http://schemas.microsoft.com/office/drawing/2014/main" id="{6FED8105-41C2-DE82-DB59-BA3E283B146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151773" y="1163530"/>
              <a:ext cx="485651" cy="419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50E7CEE-0BB0-C6E4-CFF0-A9ABBA6A70F9}"/>
                </a:ext>
              </a:extLst>
            </p:cNvPr>
            <p:cNvSpPr txBox="1"/>
            <p:nvPr/>
          </p:nvSpPr>
          <p:spPr>
            <a:xfrm>
              <a:off x="2431255" y="1082216"/>
              <a:ext cx="17510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Yearly Researchers: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~900 internal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~300 external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C7799AB-C402-111B-B38B-20EF25DAD8F0}"/>
              </a:ext>
            </a:extLst>
          </p:cNvPr>
          <p:cNvGrpSpPr/>
          <p:nvPr/>
        </p:nvGrpSpPr>
        <p:grpSpPr>
          <a:xfrm>
            <a:off x="6690816" y="3570333"/>
            <a:ext cx="1895590" cy="646331"/>
            <a:chOff x="4845813" y="1807669"/>
            <a:chExt cx="1946482" cy="646331"/>
          </a:xfrm>
        </p:grpSpPr>
        <p:pic>
          <p:nvPicPr>
            <p:cNvPr id="9" name="Picture 4" descr="Uang clipart 4 » Clipart Station">
              <a:extLst>
                <a:ext uri="{FF2B5EF4-FFF2-40B4-BE49-F238E27FC236}">
                  <a16:creationId xmlns:a16="http://schemas.microsoft.com/office/drawing/2014/main" id="{72C42CB3-D815-89DC-7C34-9E061563FC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5813" y="2018223"/>
              <a:ext cx="356260" cy="2671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818D17F-B85A-37E3-D57D-084E6C2E8CF2}"/>
                </a:ext>
              </a:extLst>
            </p:cNvPr>
            <p:cNvSpPr txBox="1"/>
            <p:nvPr/>
          </p:nvSpPr>
          <p:spPr>
            <a:xfrm>
              <a:off x="5038950" y="1807669"/>
              <a:ext cx="17533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Yearly User Fees 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~$3M internal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~$1.3M external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F185D5B-379A-D030-F888-21A707515546}"/>
              </a:ext>
            </a:extLst>
          </p:cNvPr>
          <p:cNvGrpSpPr/>
          <p:nvPr/>
        </p:nvGrpSpPr>
        <p:grpSpPr>
          <a:xfrm>
            <a:off x="2087196" y="4300646"/>
            <a:ext cx="2477492" cy="461665"/>
            <a:chOff x="5590767" y="3018300"/>
            <a:chExt cx="2477492" cy="46166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45FF490-663C-82DC-29C8-F7A79934BED8}"/>
                </a:ext>
              </a:extLst>
            </p:cNvPr>
            <p:cNvSpPr txBox="1"/>
            <p:nvPr/>
          </p:nvSpPr>
          <p:spPr>
            <a:xfrm>
              <a:off x="6000921" y="3018300"/>
              <a:ext cx="20673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~100 Companies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~30 other Univ., Govt. Labs</a:t>
              </a:r>
            </a:p>
          </p:txBody>
        </p:sp>
        <p:pic>
          <p:nvPicPr>
            <p:cNvPr id="23" name="Picture 10" descr="Companies Icon #238966 - Free Icons Library">
              <a:extLst>
                <a:ext uri="{FF2B5EF4-FFF2-40B4-BE49-F238E27FC236}">
                  <a16:creationId xmlns:a16="http://schemas.microsoft.com/office/drawing/2014/main" id="{210595F4-58BC-1F71-44EE-D1E8F6FBCE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590767" y="3115612"/>
              <a:ext cx="410154" cy="2752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AF6AE3E-39E0-4BE0-FC3F-6649548723A2}"/>
              </a:ext>
            </a:extLst>
          </p:cNvPr>
          <p:cNvGrpSpPr/>
          <p:nvPr/>
        </p:nvGrpSpPr>
        <p:grpSpPr>
          <a:xfrm>
            <a:off x="3799308" y="3683652"/>
            <a:ext cx="2048827" cy="461665"/>
            <a:chOff x="-3748444" y="2634256"/>
            <a:chExt cx="2854709" cy="61555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D43F9B7-C36E-3EEF-9DD0-6359D7684074}"/>
                </a:ext>
              </a:extLst>
            </p:cNvPr>
            <p:cNvSpPr txBox="1"/>
            <p:nvPr/>
          </p:nvSpPr>
          <p:spPr>
            <a:xfrm>
              <a:off x="-3063682" y="2634256"/>
              <a:ext cx="2169947" cy="615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22 Technical Staff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3 F&amp;A Staff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000CDBE-AA81-D98E-435A-A5EC0E3AE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748444" y="2759297"/>
              <a:ext cx="684762" cy="365468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AE2B800-6431-FD9F-0A72-72860DD0B57B}"/>
              </a:ext>
            </a:extLst>
          </p:cNvPr>
          <p:cNvGrpSpPr/>
          <p:nvPr/>
        </p:nvGrpSpPr>
        <p:grpSpPr>
          <a:xfrm>
            <a:off x="5228225" y="4297686"/>
            <a:ext cx="1703044" cy="461665"/>
            <a:chOff x="6165456" y="1992194"/>
            <a:chExt cx="1703044" cy="461665"/>
          </a:xfrm>
        </p:grpSpPr>
        <p:pic>
          <p:nvPicPr>
            <p:cNvPr id="31" name="Picture 2" descr="Toolbox Clip Art - Royalty Free - GoGraph">
              <a:extLst>
                <a:ext uri="{FF2B5EF4-FFF2-40B4-BE49-F238E27FC236}">
                  <a16:creationId xmlns:a16="http://schemas.microsoft.com/office/drawing/2014/main" id="{F5C42816-FE81-E1B3-B0AF-3738AC26D5F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165456" y="2089985"/>
              <a:ext cx="337490" cy="2660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ADAAE5F-DA34-CE19-EE4B-79046296F2CA}"/>
                </a:ext>
              </a:extLst>
            </p:cNvPr>
            <p:cNvSpPr txBox="1"/>
            <p:nvPr/>
          </p:nvSpPr>
          <p:spPr>
            <a:xfrm>
              <a:off x="6502946" y="1992194"/>
              <a:ext cx="13655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&gt;50 major tools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&gt;$45M tools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122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A725A-4A03-4807-4F6A-014F33E4B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Stanford Nano Shared Facilities (SNSF)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0A5E1D-E832-150D-5ED9-E623C3775603}"/>
              </a:ext>
            </a:extLst>
          </p:cNvPr>
          <p:cNvGrpSpPr/>
          <p:nvPr/>
        </p:nvGrpSpPr>
        <p:grpSpPr>
          <a:xfrm>
            <a:off x="890493" y="796731"/>
            <a:ext cx="2531745" cy="3662541"/>
            <a:chOff x="890493" y="796731"/>
            <a:chExt cx="2531745" cy="366254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AE1FE48-4671-8576-AECA-B9AC6C00FD29}"/>
                </a:ext>
              </a:extLst>
            </p:cNvPr>
            <p:cNvSpPr txBox="1"/>
            <p:nvPr/>
          </p:nvSpPr>
          <p:spPr>
            <a:xfrm>
              <a:off x="890493" y="796731"/>
              <a:ext cx="2531745" cy="366254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E-beam Lithography Revamp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replaced JEOL6300 with two Raith EBPG5200+ </a:t>
              </a: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Key outcomes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saved University &gt;1M in upfit fees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Ability to easily switch if issues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Shared holders, alignment microscope, etc.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&gt;700 billed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hrs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/month after just 6 months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121046E-81C6-5D64-54C6-1EAB0DDCA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56603" y="1487426"/>
              <a:ext cx="1908195" cy="1353004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9FE955E-B0C0-5EB3-EAA4-D404DE55B5BA}"/>
              </a:ext>
            </a:extLst>
          </p:cNvPr>
          <p:cNvGrpSpPr/>
          <p:nvPr/>
        </p:nvGrpSpPr>
        <p:grpSpPr>
          <a:xfrm>
            <a:off x="3540778" y="796732"/>
            <a:ext cx="2531745" cy="3662541"/>
            <a:chOff x="3570088" y="746906"/>
            <a:chExt cx="2531745" cy="366254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5510182-3A33-AA00-380A-E14E7194B1C2}"/>
                </a:ext>
              </a:extLst>
            </p:cNvPr>
            <p:cNvSpPr txBox="1"/>
            <p:nvPr/>
          </p:nvSpPr>
          <p:spPr>
            <a:xfrm>
              <a:off x="3570088" y="746906"/>
              <a:ext cx="2531745" cy="366254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TEM Expansion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Added </a:t>
              </a:r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Thermo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 Spectra 300 (double Cs corrected &amp; </a:t>
              </a:r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monochr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.)</a:t>
              </a: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Game changer for supporting emerging research areas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Drew new PIs into TEM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Staff consulting/service essential to success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~350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hrs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/month billed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B331C20-2E86-64AF-003B-096339475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16628" y="1437600"/>
              <a:ext cx="2140176" cy="1353004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42EDC44-771B-2324-C383-1D91A6AC7F58}"/>
              </a:ext>
            </a:extLst>
          </p:cNvPr>
          <p:cNvGrpSpPr/>
          <p:nvPr/>
        </p:nvGrpSpPr>
        <p:grpSpPr>
          <a:xfrm>
            <a:off x="6191063" y="800641"/>
            <a:ext cx="2531745" cy="3662541"/>
            <a:chOff x="6220373" y="750815"/>
            <a:chExt cx="2531745" cy="366254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414C11A-0311-3A29-334B-5A7A6AFBB0A0}"/>
                </a:ext>
              </a:extLst>
            </p:cNvPr>
            <p:cNvSpPr txBox="1"/>
            <p:nvPr/>
          </p:nvSpPr>
          <p:spPr>
            <a:xfrm>
              <a:off x="6220373" y="750815"/>
              <a:ext cx="2531745" cy="366254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Expansion into </a:t>
              </a:r>
              <a:r>
                <a:rPr lang="en-US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Endstation</a:t>
              </a:r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3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Convert old accelerator </a:t>
              </a:r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endstation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 into modern lab</a:t>
              </a: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Expansion of capabilities early 2026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Key tools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TEM: Nion/Bruker with UHV peripherals (MBE, evaporator, …)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Two basic/intermediate TEMs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Raith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Velion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Ion Beam Lithography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SAXS …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B96F8BF-0FB8-313B-58D4-59A666179833}"/>
                </a:ext>
              </a:extLst>
            </p:cNvPr>
            <p:cNvGrpSpPr/>
            <p:nvPr/>
          </p:nvGrpSpPr>
          <p:grpSpPr>
            <a:xfrm>
              <a:off x="6370066" y="1437600"/>
              <a:ext cx="2225626" cy="1357868"/>
              <a:chOff x="4535527" y="661358"/>
              <a:chExt cx="3940549" cy="2161972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EB880418-DB67-EA84-2274-4B9F2C92B2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535527" y="661358"/>
                <a:ext cx="2190743" cy="1499704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328D79F2-8DCF-D68A-C451-ADCBD6FCA1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660718" y="1441401"/>
                <a:ext cx="2815358" cy="138192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4750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U_Preso_16x9_v6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SU_Preso_16x9_v7</Template>
  <TotalTime>34494</TotalTime>
  <Words>272</Words>
  <Application>Microsoft Office PowerPoint</Application>
  <PresentationFormat>On-screen Show (16:9)</PresentationFormat>
  <Paragraphs>108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Source Sans Pro</vt:lpstr>
      <vt:lpstr>Source Sans Pro Semibold</vt:lpstr>
      <vt:lpstr>Wingdings</vt:lpstr>
      <vt:lpstr>SU_Preso_16x9_v6</vt:lpstr>
      <vt:lpstr>SU_Template_TopBar</vt:lpstr>
      <vt:lpstr>Stanford Nano Shared Facilities (SNSF)</vt:lpstr>
      <vt:lpstr>Stanford Nano Shared Facilities (SNSF)</vt:lpstr>
      <vt:lpstr>Stanford Nano Shared Facilities (SNSF)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Guidelines</dc:title>
  <dc:creator>Tobi</dc:creator>
  <dc:description>2012 PowerPoint template redesign</dc:description>
  <cp:lastModifiedBy>Tobi Beetz</cp:lastModifiedBy>
  <cp:revision>683</cp:revision>
  <cp:lastPrinted>2024-06-06T04:49:50Z</cp:lastPrinted>
  <dcterms:created xsi:type="dcterms:W3CDTF">2017-03-30T16:43:38Z</dcterms:created>
  <dcterms:modified xsi:type="dcterms:W3CDTF">2024-06-20T16:22:34Z</dcterms:modified>
</cp:coreProperties>
</file>