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0C83F-0774-4DFC-8B98-E75A5E0F8CF8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1ABDC-F006-4006-8CB2-41C65A72E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04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hyperlink" Target="mailto:sfpeen@rit.edu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kdhemc@rit.edu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66" y="182278"/>
            <a:ext cx="11219638" cy="6027329"/>
          </a:xfrm>
          <a:prstGeom prst="rect">
            <a:avLst/>
          </a:prstGeom>
        </p:spPr>
      </p:pic>
      <p:pic>
        <p:nvPicPr>
          <p:cNvPr id="1026" name="Picture 2" descr="Logos | Brand Portal | RI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17"/>
          <a:stretch/>
        </p:blipFill>
        <p:spPr bwMode="auto">
          <a:xfrm>
            <a:off x="795866" y="182278"/>
            <a:ext cx="1600201" cy="812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irschman_headshot"/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5" b="7390"/>
          <a:stretch/>
        </p:blipFill>
        <p:spPr bwMode="auto">
          <a:xfrm>
            <a:off x="795866" y="3528608"/>
            <a:ext cx="1587750" cy="1795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95866" y="5323717"/>
            <a:ext cx="165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kdhemc@rit.edu 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230652" y="3995044"/>
            <a:ext cx="763719" cy="10341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b="44176"/>
          <a:stretch/>
        </p:blipFill>
        <p:spPr>
          <a:xfrm>
            <a:off x="8338890" y="4054921"/>
            <a:ext cx="3117102" cy="215468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230652" y="3928542"/>
            <a:ext cx="3192087" cy="1180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57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E50883-A196-46AD-9292-DCCBA5922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2756" y="845628"/>
            <a:ext cx="4949637" cy="522801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600" b="1" i="1" u="sng" dirty="0"/>
              <a:t>Facilities Metrics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b="1" dirty="0"/>
              <a:t>Built in </a:t>
            </a:r>
            <a:r>
              <a:rPr lang="en-US" sz="1600" b="1" dirty="0" smtClean="0"/>
              <a:t>1985-86 </a:t>
            </a:r>
            <a:endParaRPr lang="en-US" sz="1600" b="1" dirty="0"/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b="1" dirty="0" smtClean="0"/>
              <a:t>10,000 </a:t>
            </a:r>
            <a:r>
              <a:rPr lang="en-US" sz="1600" b="1" dirty="0" err="1" smtClean="0"/>
              <a:t>sq.ft</a:t>
            </a:r>
            <a:r>
              <a:rPr lang="en-US" sz="1600" b="1" dirty="0" smtClean="0"/>
              <a:t>. class 1000 cleanroom </a:t>
            </a:r>
            <a:r>
              <a:rPr lang="en-US" sz="1600" b="1" dirty="0"/>
              <a:t>(bay &amp; </a:t>
            </a:r>
            <a:r>
              <a:rPr lang="en-US" sz="1600" b="1" dirty="0" smtClean="0"/>
              <a:t>c</a:t>
            </a:r>
            <a:r>
              <a:rPr lang="en-US" sz="1600" b="1" dirty="0" smtClean="0"/>
              <a:t>hase) 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b="1" dirty="0" smtClean="0"/>
              <a:t>5,000 </a:t>
            </a:r>
            <a:r>
              <a:rPr lang="en-US" sz="1600" b="1" dirty="0" err="1" smtClean="0"/>
              <a:t>sq.ft</a:t>
            </a:r>
            <a:r>
              <a:rPr lang="en-US" sz="1600" b="1" dirty="0" smtClean="0"/>
              <a:t>. semi-clean space </a:t>
            </a:r>
            <a:endParaRPr lang="en-US" sz="1600" b="1" dirty="0"/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b="1" dirty="0" smtClean="0"/>
              <a:t>5 Technical</a:t>
            </a:r>
            <a:r>
              <a:rPr lang="en-US" sz="1600" b="1" dirty="0" smtClean="0"/>
              <a:t> </a:t>
            </a:r>
            <a:r>
              <a:rPr lang="en-US" sz="1600" b="1" dirty="0"/>
              <a:t>Support </a:t>
            </a:r>
            <a:r>
              <a:rPr lang="en-US" sz="1600" b="1" dirty="0" smtClean="0"/>
              <a:t>Staff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b="1" dirty="0" smtClean="0"/>
              <a:t>$1.2M annual expenses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endParaRPr lang="en-US" sz="800" b="1" dirty="0"/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600" b="1" i="1" u="sng" dirty="0" smtClean="0"/>
              <a:t>Lab Users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b="1" dirty="0" smtClean="0"/>
              <a:t>Internal Users</a:t>
            </a:r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en-US" sz="1600" b="1" dirty="0" smtClean="0"/>
              <a:t>~ 20 faculty PI’s, 50 researchers</a:t>
            </a:r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en-US" sz="1600" b="1" dirty="0" smtClean="0"/>
              <a:t>Microelectronic Engineering </a:t>
            </a:r>
            <a:r>
              <a:rPr lang="en-US" sz="1600" b="1" dirty="0"/>
              <a:t>academic </a:t>
            </a:r>
            <a:r>
              <a:rPr lang="en-US" sz="1600" b="1" dirty="0" smtClean="0"/>
              <a:t>programs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b="1" dirty="0" smtClean="0"/>
              <a:t>External </a:t>
            </a:r>
            <a:r>
              <a:rPr lang="en-US" sz="1600" b="1" dirty="0"/>
              <a:t>Users</a:t>
            </a:r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en-US" sz="1600" b="1" dirty="0"/>
              <a:t>3-4 companies, ~ 10 </a:t>
            </a:r>
            <a:r>
              <a:rPr lang="en-US" sz="1600" b="1" dirty="0" smtClean="0"/>
              <a:t>users</a:t>
            </a:r>
          </a:p>
          <a:p>
            <a:pPr lvl="1">
              <a:spcBef>
                <a:spcPts val="0"/>
              </a:spcBef>
              <a:spcAft>
                <a:spcPts val="400"/>
              </a:spcAft>
            </a:pPr>
            <a:endParaRPr lang="en-US" sz="800" b="1" dirty="0" smtClean="0"/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600" b="1" i="1" u="sng" dirty="0" smtClean="0"/>
              <a:t>Funding Support</a:t>
            </a:r>
            <a:endParaRPr lang="en-US" sz="1200" b="1" dirty="0"/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b="1" dirty="0" smtClean="0"/>
              <a:t>$400K operating budget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b="1" dirty="0" smtClean="0"/>
              <a:t>$300K endowment support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b="1" dirty="0" smtClean="0"/>
              <a:t>$200K internal user lab fees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b="1" dirty="0" smtClean="0"/>
              <a:t>$150K external users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600" b="1" dirty="0" smtClean="0"/>
              <a:t>$150K subsidy</a:t>
            </a:r>
          </a:p>
          <a:p>
            <a:pPr lvl="1"/>
            <a:endParaRPr lang="en-US" sz="12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D12CFA-E08A-4C76-901F-22C55F546822}"/>
              </a:ext>
            </a:extLst>
          </p:cNvPr>
          <p:cNvSpPr txBox="1"/>
          <p:nvPr/>
        </p:nvSpPr>
        <p:spPr>
          <a:xfrm>
            <a:off x="4675085" y="5789707"/>
            <a:ext cx="129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Yoga Studio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12A77D-D45C-4237-AE4E-0DB47C8DC114}"/>
              </a:ext>
            </a:extLst>
          </p:cNvPr>
          <p:cNvSpPr txBox="1"/>
          <p:nvPr/>
        </p:nvSpPr>
        <p:spPr>
          <a:xfrm>
            <a:off x="8027217" y="2813304"/>
            <a:ext cx="1750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Avian </a:t>
            </a:r>
          </a:p>
          <a:p>
            <a:r>
              <a:rPr lang="en-US" b="1" dirty="0">
                <a:solidFill>
                  <a:schemeClr val="bg1"/>
                </a:solidFill>
              </a:rPr>
              <a:t>Outdoor Seating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8948"/>
          <a:stretch/>
        </p:blipFill>
        <p:spPr>
          <a:xfrm>
            <a:off x="72910" y="50046"/>
            <a:ext cx="11979678" cy="714725"/>
          </a:xfrm>
          <a:prstGeom prst="rect">
            <a:avLst/>
          </a:prstGeom>
        </p:spPr>
      </p:pic>
      <p:pic>
        <p:nvPicPr>
          <p:cNvPr id="15" name="Picture 14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81" y="845628"/>
            <a:ext cx="6180782" cy="3019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4" r="21672"/>
          <a:stretch/>
        </p:blipFill>
        <p:spPr>
          <a:xfrm>
            <a:off x="4036613" y="4017339"/>
            <a:ext cx="3683093" cy="267941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429" y="4017339"/>
            <a:ext cx="4019434" cy="267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34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CB65-5E3F-42D3-AA02-EF1F9FEDD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8798" y="243961"/>
            <a:ext cx="4283825" cy="604877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600" b="1" i="1" u="sng" dirty="0"/>
              <a:t>Key Capabilities &amp; Features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b="1" dirty="0" smtClean="0"/>
              <a:t>Silicon CMOS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600" b="1" dirty="0" smtClean="0"/>
              <a:t>Heidelberg DWL66+ Direct-Write Laser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600" b="1" dirty="0" smtClean="0"/>
              <a:t>Varian 350D Ion Implanter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600" b="1" dirty="0" smtClean="0"/>
              <a:t>ASML PAS5500/200 </a:t>
            </a:r>
            <a:r>
              <a:rPr lang="en-US" sz="1600" b="1" dirty="0" err="1" smtClean="0"/>
              <a:t>i</a:t>
            </a:r>
            <a:r>
              <a:rPr lang="en-US" sz="1600" b="1" dirty="0" smtClean="0"/>
              <a:t>-line stepper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b="1" dirty="0" smtClean="0"/>
              <a:t>Compound Semiconductor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600" b="1" dirty="0" err="1" smtClean="0"/>
              <a:t>Aixtron</a:t>
            </a:r>
            <a:r>
              <a:rPr lang="en-US" sz="1600" b="1" dirty="0" smtClean="0"/>
              <a:t> MOCVD for III-V’s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600" b="1" dirty="0" err="1" smtClean="0"/>
              <a:t>PlasmaTherm</a:t>
            </a:r>
            <a:r>
              <a:rPr lang="en-US" sz="1600" b="1" dirty="0" smtClean="0"/>
              <a:t> Apex ICP-RIE</a:t>
            </a:r>
            <a:endParaRPr lang="en-US" sz="1600" b="1" dirty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b="1" dirty="0" smtClean="0"/>
              <a:t>Photonics &amp; Heterogeneous Integration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600" b="1" dirty="0" smtClean="0"/>
              <a:t>Vanguard Automation Sonata 1000 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600" b="1" dirty="0" smtClean="0"/>
              <a:t>XDC MTP-100X Micro-transfer print system (µTP)</a:t>
            </a:r>
            <a:endParaRPr lang="en-US" sz="1600" b="1" dirty="0"/>
          </a:p>
          <a:p>
            <a:pPr marL="0" indent="0">
              <a:spcBef>
                <a:spcPts val="0"/>
              </a:spcBef>
              <a:spcAft>
                <a:spcPts val="200"/>
              </a:spcAft>
              <a:buNone/>
            </a:pPr>
            <a:endParaRPr lang="en-US" sz="800" b="1" u="sng" dirty="0" smtClean="0"/>
          </a:p>
          <a:p>
            <a:pPr marL="0" indent="0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600" b="1" i="1" u="sng" dirty="0" smtClean="0"/>
              <a:t>Lab Upgrades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b="1" dirty="0" err="1"/>
              <a:t>Tystar</a:t>
            </a:r>
            <a:r>
              <a:rPr lang="en-US" sz="1600" b="1" dirty="0"/>
              <a:t> Mini-TYTAN Model 3600 3-tube LPCVD/oxidation furnace!  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600" b="1" dirty="0"/>
              <a:t>Thanks for your patience Jim Smith!  </a:t>
            </a:r>
            <a:r>
              <a:rPr lang="en-US" sz="1600" b="1" dirty="0" smtClean="0">
                <a:sym typeface="Wingdings" panose="05000000000000000000" pitchFamily="2" charset="2"/>
              </a:rPr>
              <a:t>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600" b="1" dirty="0" smtClean="0">
                <a:sym typeface="Wingdings" panose="05000000000000000000" pitchFamily="2" charset="2"/>
              </a:rPr>
              <a:t>Another system being ordered</a:t>
            </a:r>
            <a:endParaRPr lang="en-US" sz="1600" b="1" dirty="0">
              <a:sym typeface="Wingdings" panose="05000000000000000000" pitchFamily="2" charset="2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b="1" dirty="0" smtClean="0"/>
              <a:t>Atlas Copco air </a:t>
            </a:r>
            <a:r>
              <a:rPr lang="en-US" sz="1600" b="1" dirty="0"/>
              <a:t>c</a:t>
            </a:r>
            <a:r>
              <a:rPr lang="en-US" sz="1600" b="1" dirty="0" smtClean="0"/>
              <a:t>ompressor, process vacuum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b="1" dirty="0" smtClean="0"/>
              <a:t>Additional infrastructure upgrades in progress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600" b="1" dirty="0" smtClean="0"/>
              <a:t>Exhaust abatement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600" b="1" dirty="0" smtClean="0"/>
              <a:t>Vacuum pumps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600" b="1" dirty="0" err="1" smtClean="0"/>
              <a:t>Wetbench</a:t>
            </a:r>
            <a:r>
              <a:rPr lang="en-US" sz="1600" b="1" dirty="0" smtClean="0"/>
              <a:t> upgrades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600" b="1" dirty="0" smtClean="0"/>
              <a:t>More to come!  </a:t>
            </a:r>
            <a:endParaRPr lang="en-US" sz="1600" b="1" dirty="0"/>
          </a:p>
          <a:p>
            <a:pPr>
              <a:spcBef>
                <a:spcPts val="0"/>
              </a:spcBef>
            </a:pPr>
            <a:endParaRPr lang="en-US" sz="1600" b="1" dirty="0"/>
          </a:p>
        </p:txBody>
      </p:sp>
      <p:pic>
        <p:nvPicPr>
          <p:cNvPr id="12" name="Picture 11" descr="C:\Users\kdhemc\Documents\My Research\NSF\MRI program\MRI Heidelberg laserwriter 2015\press\636008194081167047-TY-060616-ROCNEXT-RITLAB-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623" y="106695"/>
            <a:ext cx="3441531" cy="2586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49"/>
          <a:stretch/>
        </p:blipFill>
        <p:spPr>
          <a:xfrm rot="5400000">
            <a:off x="5466291" y="2453632"/>
            <a:ext cx="2166135" cy="2789590"/>
          </a:xfrm>
          <a:prstGeom prst="rect">
            <a:avLst/>
          </a:prstGeom>
        </p:spPr>
      </p:pic>
      <p:pic>
        <p:nvPicPr>
          <p:cNvPr id="2052" name="Picture 4" descr="four people wearing clean suits standing on either side of a stand with a keyboard and two monitors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29" r="16388"/>
          <a:stretch/>
        </p:blipFill>
        <p:spPr bwMode="auto">
          <a:xfrm>
            <a:off x="8138482" y="106695"/>
            <a:ext cx="3812736" cy="482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9835" y="5264581"/>
            <a:ext cx="4812397" cy="124523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655176" y="5162203"/>
            <a:ext cx="3398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Karl Hirschman:  </a:t>
            </a:r>
            <a:r>
              <a:rPr lang="en-US" b="1" dirty="0" smtClean="0">
                <a:hlinkClick r:id="rId6"/>
              </a:rPr>
              <a:t>kdhemc@rit.edu</a:t>
            </a:r>
            <a:endParaRPr lang="en-US" b="1" dirty="0" smtClean="0"/>
          </a:p>
          <a:p>
            <a:r>
              <a:rPr lang="en-US" b="1" dirty="0" smtClean="0"/>
              <a:t>Stefan Preble:  </a:t>
            </a:r>
            <a:r>
              <a:rPr lang="en-US" b="1" dirty="0" smtClean="0">
                <a:hlinkClick r:id="rId7"/>
              </a:rPr>
              <a:t>sfpeen@rit.edu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23819</TotalTime>
  <Words>177</Words>
  <Application>Microsoft Office PowerPoint</Application>
  <PresentationFormat>Widescreen</PresentationFormat>
  <Paragraphs>48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Karl Hirschman</cp:lastModifiedBy>
  <cp:revision>54</cp:revision>
  <dcterms:created xsi:type="dcterms:W3CDTF">2024-05-27T00:13:45Z</dcterms:created>
  <dcterms:modified xsi:type="dcterms:W3CDTF">2024-06-22T15:24:13Z</dcterms:modified>
</cp:coreProperties>
</file>