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7" r:id="rId2"/>
    <p:sldId id="258" r:id="rId3"/>
    <p:sldId id="262" r:id="rId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35"/>
    <p:restoredTop sz="94674"/>
  </p:normalViewPr>
  <p:slideViewPr>
    <p:cSldViewPr snapToGrid="0">
      <p:cViewPr varScale="1">
        <p:scale>
          <a:sx n="113" d="100"/>
          <a:sy n="113" d="100"/>
        </p:scale>
        <p:origin x="18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4c498a25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e4c498a25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e4c498a250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e4c498a25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e4c498a250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e4c498a250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406ad50e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406ad50e5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3124200" y="0"/>
            <a:ext cx="5410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3124200" y="0"/>
            <a:ext cx="5410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marL="914400" lvl="1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marL="914400" lvl="1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3124200" y="0"/>
            <a:ext cx="5410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1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title"/>
          </p:nvPr>
        </p:nvSpPr>
        <p:spPr>
          <a:xfrm rot="5400000">
            <a:off x="4505325" y="2066925"/>
            <a:ext cx="6096000" cy="196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body" idx="1"/>
          </p:nvPr>
        </p:nvSpPr>
        <p:spPr>
          <a:xfrm rot="5400000">
            <a:off x="504825" y="180975"/>
            <a:ext cx="6096000" cy="573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rtl="0"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marL="914400" lvl="1" indent="-406400" rtl="0"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marL="1371600" lvl="2" indent="-381000" rtl="0"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marL="1828800" lvl="3" indent="-355600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rtl="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26508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 descr="RicePP-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3124200" y="0"/>
            <a:ext cx="5410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" name="Google Shape;16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037475" y="0"/>
            <a:ext cx="2059451" cy="9669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6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research.rice.edu/sea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25471"/>
            <a:ext cx="9144000" cy="5718707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 txBox="1"/>
          <p:nvPr/>
        </p:nvSpPr>
        <p:spPr>
          <a:xfrm>
            <a:off x="63100" y="1125475"/>
            <a:ext cx="91440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/>
              <a:t>Shared Equipment Authority (SEA) at Rice University</a:t>
            </a:r>
            <a:endParaRPr sz="2700" b="1"/>
          </a:p>
        </p:txBody>
      </p:sp>
      <p:sp>
        <p:nvSpPr>
          <p:cNvPr id="102" name="Google Shape;102;p14"/>
          <p:cNvSpPr txBox="1"/>
          <p:nvPr/>
        </p:nvSpPr>
        <p:spPr>
          <a:xfrm>
            <a:off x="237067" y="1801400"/>
            <a:ext cx="8816622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Rice established the SEA in 2001 as a way to provide state-of-the-art research equipment capabilities for Rice researchers and the extended Rice community. SEA supports more than 130 instruments. (</a:t>
            </a:r>
            <a:r>
              <a:rPr lang="en-US" sz="1800" u="sng" dirty="0">
                <a:solidFill>
                  <a:schemeClr val="hlink"/>
                </a:solidFill>
                <a:hlinkClick r:id="rId4"/>
              </a:rPr>
              <a:t>https://research.rice.edu/sea/</a:t>
            </a:r>
            <a:r>
              <a:rPr lang="en-US" sz="2400" dirty="0"/>
              <a:t>)</a:t>
            </a:r>
            <a:endParaRPr sz="2400" dirty="0"/>
          </a:p>
        </p:txBody>
      </p:sp>
      <p:sp>
        <p:nvSpPr>
          <p:cNvPr id="103" name="Google Shape;103;p14"/>
          <p:cNvSpPr txBox="1"/>
          <p:nvPr/>
        </p:nvSpPr>
        <p:spPr>
          <a:xfrm>
            <a:off x="1349925" y="3463700"/>
            <a:ext cx="6888900" cy="323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 dirty="0" err="1">
                <a:solidFill>
                  <a:schemeClr val="dk1"/>
                </a:solidFill>
              </a:rPr>
              <a:t>BioSEA</a:t>
            </a:r>
            <a:r>
              <a:rPr lang="en-US" sz="2200" dirty="0">
                <a:solidFill>
                  <a:schemeClr val="dk1"/>
                </a:solidFill>
              </a:rPr>
              <a:t>: Centrifuges, Flow Cytometry, &amp; more</a:t>
            </a:r>
            <a:endParaRPr sz="2200" dirty="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 dirty="0">
                <a:solidFill>
                  <a:schemeClr val="dk1"/>
                </a:solidFill>
              </a:rPr>
              <a:t>Nanofabrication: Cleanroom RNF</a:t>
            </a:r>
            <a:endParaRPr sz="2200" dirty="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 dirty="0">
                <a:solidFill>
                  <a:schemeClr val="dk1"/>
                </a:solidFill>
              </a:rPr>
              <a:t>Mass Spectrometry</a:t>
            </a:r>
            <a:endParaRPr sz="2200" dirty="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 dirty="0">
                <a:solidFill>
                  <a:schemeClr val="dk1"/>
                </a:solidFill>
              </a:rPr>
              <a:t>Electron and Optical Microscopy</a:t>
            </a:r>
            <a:endParaRPr sz="2200" dirty="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 dirty="0">
                <a:solidFill>
                  <a:schemeClr val="dk1"/>
                </a:solidFill>
              </a:rPr>
              <a:t>Nuclear Magnetic Resonance</a:t>
            </a:r>
            <a:endParaRPr sz="2200" dirty="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 dirty="0">
                <a:solidFill>
                  <a:schemeClr val="dk1"/>
                </a:solidFill>
              </a:rPr>
              <a:t>Spectrometers</a:t>
            </a:r>
            <a:endParaRPr sz="2200" dirty="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 dirty="0">
                <a:solidFill>
                  <a:schemeClr val="dk1"/>
                </a:solidFill>
              </a:rPr>
              <a:t>Surface Analysis</a:t>
            </a:r>
            <a:endParaRPr sz="2200" dirty="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 dirty="0">
                <a:solidFill>
                  <a:schemeClr val="dk1"/>
                </a:solidFill>
              </a:rPr>
              <a:t>Thermal Analysis</a:t>
            </a:r>
            <a:endParaRPr sz="2200" dirty="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 dirty="0">
                <a:solidFill>
                  <a:schemeClr val="dk1"/>
                </a:solidFill>
              </a:rPr>
              <a:t>X-Ray Facilities</a:t>
            </a:r>
            <a:endParaRPr sz="22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>
            <a:spLocks noGrp="1"/>
          </p:cNvSpPr>
          <p:nvPr>
            <p:ph type="body" idx="1"/>
          </p:nvPr>
        </p:nvSpPr>
        <p:spPr>
          <a:xfrm>
            <a:off x="-57725" y="1114065"/>
            <a:ext cx="5782748" cy="431588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New 2800+ ft</a:t>
            </a:r>
            <a:r>
              <a:rPr lang="en-US" sz="1800" baseline="30000" dirty="0"/>
              <a:t>2</a:t>
            </a:r>
            <a:r>
              <a:rPr lang="en-US" sz="1800" dirty="0"/>
              <a:t> Class 100 cleanroom opened in Jan 2019</a:t>
            </a:r>
            <a:endParaRPr sz="18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7000+ ft</a:t>
            </a:r>
            <a:r>
              <a:rPr lang="en-US" sz="1800" baseline="30000" dirty="0"/>
              <a:t>2  </a:t>
            </a:r>
            <a:r>
              <a:rPr lang="en-US" sz="1800" dirty="0"/>
              <a:t> Support area(chase, HPM &amp; MEP)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Infrastructure cost $ 20million+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3 scientists &amp; 2 Tech staffs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Supports 250+ unique users from 12 departments per calendar year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80% internal users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User fee covers depreciation fee, maintenance, consumables etc., but not the staff pays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endParaRPr sz="18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4520D01-185F-01BC-B242-EAE7C3D17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023" y="1283400"/>
            <a:ext cx="3273778" cy="260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DB7D678-03FE-21E0-AC12-1EA8287FF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99" y="4086581"/>
            <a:ext cx="2856088" cy="266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9A6BDE21-A4B3-412D-0BD7-532CCFD7A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851" y="4052713"/>
            <a:ext cx="2904950" cy="27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FD640035-D16A-DDC2-6A62-51BF4DAF9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577" y="4086581"/>
            <a:ext cx="3081274" cy="266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 txBox="1">
            <a:spLocks noGrp="1"/>
          </p:cNvSpPr>
          <p:nvPr>
            <p:ph type="title"/>
          </p:nvPr>
        </p:nvSpPr>
        <p:spPr>
          <a:xfrm>
            <a:off x="254825" y="1021875"/>
            <a:ext cx="8766300" cy="572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US" sz="1800" dirty="0"/>
              <a:t>RNF supports processes in depositions, etching, lithography, metrology and back-end processes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9B1278F-ACD4-BF5A-8C89-B8C8D936DED3}"/>
              </a:ext>
            </a:extLst>
          </p:cNvPr>
          <p:cNvGrpSpPr/>
          <p:nvPr/>
        </p:nvGrpSpPr>
        <p:grpSpPr>
          <a:xfrm>
            <a:off x="265893" y="1705316"/>
            <a:ext cx="8602974" cy="3972996"/>
            <a:chOff x="265893" y="1705317"/>
            <a:chExt cx="8602974" cy="4165134"/>
          </a:xfrm>
        </p:grpSpPr>
        <p:grpSp>
          <p:nvGrpSpPr>
            <p:cNvPr id="183" name="Google Shape;183;p21"/>
            <p:cNvGrpSpPr/>
            <p:nvPr/>
          </p:nvGrpSpPr>
          <p:grpSpPr>
            <a:xfrm>
              <a:off x="265900" y="1748300"/>
              <a:ext cx="2702400" cy="1785300"/>
              <a:chOff x="418300" y="891050"/>
              <a:chExt cx="2702400" cy="1785300"/>
            </a:xfrm>
          </p:grpSpPr>
          <p:sp>
            <p:nvSpPr>
              <p:cNvPr id="184" name="Google Shape;184;p21"/>
              <p:cNvSpPr/>
              <p:nvPr/>
            </p:nvSpPr>
            <p:spPr>
              <a:xfrm rot="10800000" flipH="1">
                <a:off x="418300" y="891200"/>
                <a:ext cx="2702400" cy="1784400"/>
              </a:xfrm>
              <a:prstGeom prst="snip1Rect">
                <a:avLst>
                  <a:gd name="adj" fmla="val 16667"/>
                </a:avLst>
              </a:prstGeom>
              <a:solidFill>
                <a:srgbClr val="FFF2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85" name="Google Shape;185;p21"/>
              <p:cNvSpPr txBox="1"/>
              <p:nvPr/>
            </p:nvSpPr>
            <p:spPr>
              <a:xfrm>
                <a:off x="418300" y="891050"/>
                <a:ext cx="2676600" cy="178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algn="ctr">
                  <a:spcBef>
                    <a:spcPts val="360"/>
                  </a:spcBef>
                </a:pPr>
                <a:r>
                  <a:rPr lang="en" sz="1800" b="1" dirty="0"/>
                  <a:t>Lithography:</a:t>
                </a:r>
                <a:endParaRPr sz="1200" b="1" dirty="0"/>
              </a:p>
              <a:p>
                <a:pPr algn="ctr">
                  <a:spcBef>
                    <a:spcPts val="360"/>
                  </a:spcBef>
                </a:pPr>
                <a:r>
                  <a:rPr lang="en" sz="1100" dirty="0"/>
                  <a:t>EVG 620 Mask Aligner</a:t>
                </a:r>
                <a:br>
                  <a:rPr lang="en" sz="1100" dirty="0"/>
                </a:br>
                <a:r>
                  <a:rPr lang="en" sz="1100" dirty="0" err="1"/>
                  <a:t>Elionix</a:t>
                </a:r>
                <a:r>
                  <a:rPr lang="en" sz="1100" dirty="0"/>
                  <a:t> E-beam Writer (100kV)</a:t>
                </a:r>
                <a:br>
                  <a:rPr lang="en" sz="1100" dirty="0"/>
                </a:br>
                <a:r>
                  <a:rPr lang="en" sz="1100" dirty="0" err="1"/>
                  <a:t>Nanoscribe</a:t>
                </a:r>
                <a:r>
                  <a:rPr lang="en" sz="1100" dirty="0"/>
                  <a:t> 3D Laser Lithography</a:t>
                </a:r>
                <a:br>
                  <a:rPr lang="en" sz="1100" dirty="0"/>
                </a:br>
                <a:r>
                  <a:rPr lang="en" sz="1100" dirty="0"/>
                  <a:t>Rave/AMP Maskless System</a:t>
                </a:r>
              </a:p>
              <a:p>
                <a:pPr algn="ctr">
                  <a:spcBef>
                    <a:spcPts val="360"/>
                  </a:spcBef>
                </a:pPr>
                <a:endParaRPr lang="en" sz="1100" dirty="0"/>
              </a:p>
            </p:txBody>
          </p:sp>
        </p:grpSp>
        <p:grpSp>
          <p:nvGrpSpPr>
            <p:cNvPr id="186" name="Google Shape;186;p21"/>
            <p:cNvGrpSpPr/>
            <p:nvPr/>
          </p:nvGrpSpPr>
          <p:grpSpPr>
            <a:xfrm>
              <a:off x="6153200" y="1705317"/>
              <a:ext cx="2715550" cy="1828182"/>
              <a:chOff x="6305600" y="848075"/>
              <a:chExt cx="2715550" cy="1743450"/>
            </a:xfrm>
          </p:grpSpPr>
          <p:sp>
            <p:nvSpPr>
              <p:cNvPr id="187" name="Google Shape;187;p21"/>
              <p:cNvSpPr/>
              <p:nvPr/>
            </p:nvSpPr>
            <p:spPr>
              <a:xfrm rot="10800000">
                <a:off x="6305600" y="919925"/>
                <a:ext cx="2715300" cy="1671600"/>
              </a:xfrm>
              <a:prstGeom prst="snip1Rect">
                <a:avLst>
                  <a:gd name="adj" fmla="val 16667"/>
                </a:avLst>
              </a:prstGeom>
              <a:solidFill>
                <a:srgbClr val="A4C2F4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88" name="Google Shape;188;p21"/>
              <p:cNvSpPr txBox="1"/>
              <p:nvPr/>
            </p:nvSpPr>
            <p:spPr>
              <a:xfrm>
                <a:off x="6305850" y="848075"/>
                <a:ext cx="2715300" cy="170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algn="ctr">
                  <a:spcBef>
                    <a:spcPts val="360"/>
                  </a:spcBef>
                </a:pPr>
                <a:r>
                  <a:rPr lang="en" sz="1800" b="1" dirty="0"/>
                  <a:t>Deposition:</a:t>
                </a:r>
                <a:endParaRPr sz="1800" dirty="0"/>
              </a:p>
              <a:p>
                <a:pPr algn="ctr">
                  <a:spcBef>
                    <a:spcPts val="360"/>
                  </a:spcBef>
                </a:pPr>
                <a:r>
                  <a:rPr lang="en" sz="1100" dirty="0"/>
                  <a:t>E-beam Evaporators</a:t>
                </a:r>
                <a:br>
                  <a:rPr lang="en" sz="1100" dirty="0"/>
                </a:br>
                <a:r>
                  <a:rPr lang="en" sz="1100" dirty="0"/>
                  <a:t>AJA Sputtering system</a:t>
                </a:r>
                <a:br>
                  <a:rPr lang="en" sz="1100" dirty="0"/>
                </a:br>
                <a:r>
                  <a:rPr lang="en" sz="1100" dirty="0" err="1"/>
                  <a:t>Veeco</a:t>
                </a:r>
                <a:r>
                  <a:rPr lang="en" sz="1100" dirty="0"/>
                  <a:t>/Ultratech ALD</a:t>
                </a:r>
                <a:endParaRPr sz="1100" dirty="0"/>
              </a:p>
              <a:p>
                <a:pPr algn="ctr"/>
                <a:r>
                  <a:rPr lang="en" sz="1100" dirty="0" err="1"/>
                  <a:t>Parylene</a:t>
                </a:r>
                <a:r>
                  <a:rPr lang="en" sz="1100" dirty="0"/>
                  <a:t> Coater</a:t>
                </a:r>
                <a:endParaRPr sz="1100" dirty="0"/>
              </a:p>
            </p:txBody>
          </p:sp>
        </p:grpSp>
        <p:grpSp>
          <p:nvGrpSpPr>
            <p:cNvPr id="189" name="Google Shape;189;p21"/>
            <p:cNvGrpSpPr/>
            <p:nvPr/>
          </p:nvGrpSpPr>
          <p:grpSpPr>
            <a:xfrm>
              <a:off x="3173425" y="1705376"/>
              <a:ext cx="2831400" cy="1254925"/>
              <a:chOff x="3355500" y="845700"/>
              <a:chExt cx="2831400" cy="1254925"/>
            </a:xfrm>
          </p:grpSpPr>
          <p:sp>
            <p:nvSpPr>
              <p:cNvPr id="190" name="Google Shape;190;p21"/>
              <p:cNvSpPr/>
              <p:nvPr/>
            </p:nvSpPr>
            <p:spPr>
              <a:xfrm rot="10800000" flipH="1">
                <a:off x="3355500" y="905125"/>
                <a:ext cx="2831400" cy="1195500"/>
              </a:xfrm>
              <a:prstGeom prst="snip2SameRect">
                <a:avLst>
                  <a:gd name="adj1" fmla="val 16667"/>
                  <a:gd name="adj2" fmla="val 0"/>
                </a:avLst>
              </a:prstGeom>
              <a:solidFill>
                <a:srgbClr val="D5A6BD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91" name="Google Shape;191;p21"/>
              <p:cNvSpPr txBox="1"/>
              <p:nvPr/>
            </p:nvSpPr>
            <p:spPr>
              <a:xfrm>
                <a:off x="3533225" y="845700"/>
                <a:ext cx="2579400" cy="114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algn="ctr"/>
                <a:r>
                  <a:rPr lang="en" sz="1800" b="1"/>
                  <a:t>Etching:</a:t>
                </a:r>
                <a:br>
                  <a:rPr lang="en" sz="3000"/>
                </a:br>
                <a:r>
                  <a:rPr lang="en" sz="1100"/>
                  <a:t>Oxford ICP RIE</a:t>
                </a:r>
                <a:br>
                  <a:rPr lang="en" sz="1100"/>
                </a:br>
                <a:r>
                  <a:rPr lang="en" sz="1100"/>
                  <a:t>Benchtop RIE</a:t>
                </a:r>
                <a:br>
                  <a:rPr lang="en"/>
                </a:br>
                <a:r>
                  <a:rPr lang="en" sz="1100">
                    <a:solidFill>
                      <a:schemeClr val="dk1"/>
                    </a:solidFill>
                  </a:rPr>
                  <a:t>General Acid</a:t>
                </a:r>
                <a:br>
                  <a:rPr lang="en" sz="1100">
                    <a:solidFill>
                      <a:schemeClr val="dk1"/>
                    </a:solidFill>
                  </a:rPr>
                </a:br>
                <a:r>
                  <a:rPr lang="en" sz="1100">
                    <a:solidFill>
                      <a:schemeClr val="dk1"/>
                    </a:solidFill>
                  </a:rPr>
                  <a:t>General Base</a:t>
                </a:r>
                <a:endParaRPr sz="1100">
                  <a:solidFill>
                    <a:schemeClr val="dk1"/>
                  </a:solidFill>
                </a:endParaRPr>
              </a:p>
              <a:p>
                <a:pPr algn="ctr"/>
                <a:r>
                  <a:rPr lang="en" sz="1100">
                    <a:solidFill>
                      <a:schemeClr val="dk1"/>
                    </a:solidFill>
                  </a:rPr>
                  <a:t>HF Etch</a:t>
                </a:r>
                <a:endParaRPr/>
              </a:p>
              <a:p>
                <a:pPr algn="ctr">
                  <a:spcBef>
                    <a:spcPts val="360"/>
                  </a:spcBef>
                </a:pPr>
                <a:endParaRPr/>
              </a:p>
            </p:txBody>
          </p:sp>
        </p:grpSp>
        <p:grpSp>
          <p:nvGrpSpPr>
            <p:cNvPr id="192" name="Google Shape;192;p21"/>
            <p:cNvGrpSpPr/>
            <p:nvPr/>
          </p:nvGrpSpPr>
          <p:grpSpPr>
            <a:xfrm>
              <a:off x="6234783" y="3989174"/>
              <a:ext cx="2634084" cy="1864924"/>
              <a:chOff x="6387100" y="3211474"/>
              <a:chExt cx="2579400" cy="1785300"/>
            </a:xfrm>
          </p:grpSpPr>
          <p:sp>
            <p:nvSpPr>
              <p:cNvPr id="193" name="Google Shape;193;p21"/>
              <p:cNvSpPr/>
              <p:nvPr/>
            </p:nvSpPr>
            <p:spPr>
              <a:xfrm flipH="1">
                <a:off x="6387100" y="3236375"/>
                <a:ext cx="2579400" cy="1747800"/>
              </a:xfrm>
              <a:prstGeom prst="snip1Rect">
                <a:avLst>
                  <a:gd name="adj" fmla="val 16667"/>
                </a:avLst>
              </a:prstGeom>
              <a:solidFill>
                <a:srgbClr val="F4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94" name="Google Shape;194;p21"/>
              <p:cNvSpPr txBox="1"/>
              <p:nvPr/>
            </p:nvSpPr>
            <p:spPr>
              <a:xfrm>
                <a:off x="6387100" y="3211474"/>
                <a:ext cx="2546100" cy="178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algn="ctr">
                  <a:spcBef>
                    <a:spcPts val="360"/>
                  </a:spcBef>
                </a:pPr>
                <a:r>
                  <a:rPr lang="en" sz="1800" b="1"/>
                  <a:t>Metrology:</a:t>
                </a:r>
                <a:endParaRPr sz="1800" b="1"/>
              </a:p>
              <a:p>
                <a:pPr algn="ctr">
                  <a:spcBef>
                    <a:spcPts val="360"/>
                  </a:spcBef>
                </a:pPr>
                <a:r>
                  <a:rPr lang="en" sz="1100"/>
                  <a:t>Stylus Profilometer</a:t>
                </a:r>
                <a:br>
                  <a:rPr lang="en" sz="1100"/>
                </a:br>
                <a:r>
                  <a:rPr lang="en" sz="1100"/>
                  <a:t>Optical Profiler</a:t>
                </a:r>
                <a:endParaRPr sz="1100"/>
              </a:p>
              <a:p>
                <a:pPr algn="ctr">
                  <a:spcBef>
                    <a:spcPts val="360"/>
                  </a:spcBef>
                </a:pPr>
                <a:r>
                  <a:rPr lang="en" sz="1100"/>
                  <a:t>Ellipsometer</a:t>
                </a:r>
                <a:endParaRPr sz="1100"/>
              </a:p>
              <a:p>
                <a:pPr algn="ctr">
                  <a:spcBef>
                    <a:spcPts val="360"/>
                  </a:spcBef>
                </a:pPr>
                <a:r>
                  <a:rPr lang="en" sz="1100"/>
                  <a:t>Microscopes</a:t>
                </a:r>
                <a:br>
                  <a:rPr lang="en" sz="1100"/>
                </a:br>
                <a:r>
                  <a:rPr lang="en" sz="1100"/>
                  <a:t>SEM (EDAX/Low Vac/Decel)</a:t>
                </a:r>
                <a:endParaRPr sz="1100"/>
              </a:p>
            </p:txBody>
          </p:sp>
        </p:grpSp>
        <p:grpSp>
          <p:nvGrpSpPr>
            <p:cNvPr id="195" name="Google Shape;195;p21"/>
            <p:cNvGrpSpPr/>
            <p:nvPr/>
          </p:nvGrpSpPr>
          <p:grpSpPr>
            <a:xfrm>
              <a:off x="265893" y="3989126"/>
              <a:ext cx="2715481" cy="1881325"/>
              <a:chOff x="331175" y="3137675"/>
              <a:chExt cx="2789400" cy="1881325"/>
            </a:xfrm>
          </p:grpSpPr>
          <p:sp>
            <p:nvSpPr>
              <p:cNvPr id="196" name="Google Shape;196;p21"/>
              <p:cNvSpPr/>
              <p:nvPr/>
            </p:nvSpPr>
            <p:spPr>
              <a:xfrm>
                <a:off x="331175" y="3138300"/>
                <a:ext cx="2789400" cy="1880700"/>
              </a:xfrm>
              <a:prstGeom prst="snip1Rect">
                <a:avLst>
                  <a:gd name="adj" fmla="val 16667"/>
                </a:avLst>
              </a:prstGeom>
              <a:solidFill>
                <a:srgbClr val="B6D7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97" name="Google Shape;197;p21"/>
              <p:cNvSpPr txBox="1"/>
              <p:nvPr/>
            </p:nvSpPr>
            <p:spPr>
              <a:xfrm>
                <a:off x="331175" y="3137675"/>
                <a:ext cx="2745000" cy="188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algn="ctr"/>
                <a:r>
                  <a:rPr lang="en" sz="1800" b="1"/>
                  <a:t>Benches:</a:t>
                </a:r>
                <a:br>
                  <a:rPr lang="en" sz="2900"/>
                </a:br>
                <a:r>
                  <a:rPr lang="en" sz="1100"/>
                  <a:t>Base Develop</a:t>
                </a:r>
                <a:br>
                  <a:rPr lang="en" sz="1100"/>
                </a:br>
                <a:r>
                  <a:rPr lang="en" sz="1100"/>
                  <a:t>General Acid</a:t>
                </a:r>
                <a:br>
                  <a:rPr lang="en" sz="1100"/>
                </a:br>
                <a:r>
                  <a:rPr lang="en" sz="1100"/>
                  <a:t>General Base</a:t>
                </a:r>
                <a:br>
                  <a:rPr lang="en" sz="1100"/>
                </a:br>
                <a:r>
                  <a:rPr lang="en" sz="1100"/>
                  <a:t>HF Etch</a:t>
                </a:r>
                <a:br>
                  <a:rPr lang="en" sz="1100"/>
                </a:br>
                <a:r>
                  <a:rPr lang="en" sz="1100"/>
                  <a:t>PDMS Fume Hood</a:t>
                </a:r>
                <a:endParaRPr sz="1100"/>
              </a:p>
              <a:p>
                <a:pPr algn="ctr"/>
                <a:r>
                  <a:rPr lang="en" sz="1100"/>
                  <a:t>Solvent Develop</a:t>
                </a:r>
                <a:endParaRPr sz="1100"/>
              </a:p>
              <a:p>
                <a:pPr algn="ctr"/>
                <a:r>
                  <a:rPr lang="en" sz="1100"/>
                  <a:t>Spin/Bake Stations (photoresist &amp; e-beam)</a:t>
                </a:r>
                <a:endParaRPr sz="1100"/>
              </a:p>
            </p:txBody>
          </p:sp>
        </p:grpSp>
        <p:grpSp>
          <p:nvGrpSpPr>
            <p:cNvPr id="199" name="Google Shape;199;p21"/>
            <p:cNvGrpSpPr/>
            <p:nvPr/>
          </p:nvGrpSpPr>
          <p:grpSpPr>
            <a:xfrm>
              <a:off x="3079336" y="2954475"/>
              <a:ext cx="3074285" cy="1635000"/>
              <a:chOff x="3199850" y="2097225"/>
              <a:chExt cx="3188100" cy="1635000"/>
            </a:xfrm>
          </p:grpSpPr>
          <p:sp>
            <p:nvSpPr>
              <p:cNvPr id="200" name="Google Shape;200;p21"/>
              <p:cNvSpPr/>
              <p:nvPr/>
            </p:nvSpPr>
            <p:spPr>
              <a:xfrm>
                <a:off x="3199850" y="2128450"/>
                <a:ext cx="3188100" cy="15204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6FA8DC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endParaRPr>
                  <a:highlight>
                    <a:schemeClr val="dk1"/>
                  </a:highlight>
                </a:endParaRPr>
              </a:p>
            </p:txBody>
          </p:sp>
          <p:sp>
            <p:nvSpPr>
              <p:cNvPr id="201" name="Google Shape;201;p21"/>
              <p:cNvSpPr txBox="1"/>
              <p:nvPr/>
            </p:nvSpPr>
            <p:spPr>
              <a:xfrm>
                <a:off x="3640025" y="2097225"/>
                <a:ext cx="2298300" cy="163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algn="ctr">
                  <a:spcBef>
                    <a:spcPts val="360"/>
                  </a:spcBef>
                </a:pPr>
                <a:r>
                  <a:rPr lang="en" sz="1800" b="1"/>
                  <a:t>General Info:</a:t>
                </a:r>
                <a:endParaRPr sz="200"/>
              </a:p>
              <a:p>
                <a:pPr algn="ctr">
                  <a:spcBef>
                    <a:spcPts val="360"/>
                  </a:spcBef>
                </a:pPr>
                <a:r>
                  <a:rPr lang="en" sz="1100"/>
                  <a:t>Certified: Class 100 </a:t>
                </a:r>
                <a:endParaRPr sz="1100"/>
              </a:p>
              <a:p>
                <a:pPr algn="ctr">
                  <a:spcBef>
                    <a:spcPts val="360"/>
                  </a:spcBef>
                </a:pPr>
                <a:r>
                  <a:rPr lang="en" sz="1100"/>
                  <a:t>(ISO 5)  Operational</a:t>
                </a:r>
                <a:endParaRPr sz="1100"/>
              </a:p>
              <a:p>
                <a:pPr algn="ctr">
                  <a:spcBef>
                    <a:spcPts val="360"/>
                  </a:spcBef>
                </a:pPr>
                <a:r>
                  <a:rPr lang="en" sz="1100"/>
                  <a:t>Clean Bays: 2867 ft</a:t>
                </a:r>
                <a:r>
                  <a:rPr lang="en" sz="1100" baseline="30000"/>
                  <a:t>2  </a:t>
                </a:r>
                <a:br>
                  <a:rPr lang="en" sz="1100"/>
                </a:br>
                <a:r>
                  <a:rPr lang="en" sz="1100"/>
                  <a:t>Support Chases: 3219 ft</a:t>
                </a:r>
                <a:r>
                  <a:rPr lang="en" sz="1100" baseline="30000"/>
                  <a:t>2</a:t>
                </a:r>
                <a:r>
                  <a:rPr lang="en" sz="1100"/>
                  <a:t> </a:t>
                </a:r>
                <a:endParaRPr sz="1100"/>
              </a:p>
              <a:p>
                <a:pPr algn="ctr">
                  <a:spcBef>
                    <a:spcPts val="360"/>
                  </a:spcBef>
                </a:pPr>
                <a:r>
                  <a:rPr lang="en" sz="1100"/>
                  <a:t>MEP Rooms: 3459 ft</a:t>
                </a:r>
                <a:r>
                  <a:rPr lang="en" sz="1100" baseline="30000"/>
                  <a:t>2</a:t>
                </a:r>
                <a:r>
                  <a:rPr lang="en" sz="1100"/>
                  <a:t> </a:t>
                </a:r>
                <a:endParaRPr sz="1100"/>
              </a:p>
            </p:txBody>
          </p:sp>
        </p:grpSp>
        <p:grpSp>
          <p:nvGrpSpPr>
            <p:cNvPr id="202" name="Google Shape;202;p21"/>
            <p:cNvGrpSpPr/>
            <p:nvPr/>
          </p:nvGrpSpPr>
          <p:grpSpPr>
            <a:xfrm>
              <a:off x="2792300" y="4457726"/>
              <a:ext cx="3436800" cy="1412725"/>
              <a:chOff x="2944700" y="3600475"/>
              <a:chExt cx="3436800" cy="1412725"/>
            </a:xfrm>
          </p:grpSpPr>
          <p:sp>
            <p:nvSpPr>
              <p:cNvPr id="203" name="Google Shape;203;p21"/>
              <p:cNvSpPr/>
              <p:nvPr/>
            </p:nvSpPr>
            <p:spPr>
              <a:xfrm>
                <a:off x="3325825" y="3676675"/>
                <a:ext cx="2930400" cy="1303800"/>
              </a:xfrm>
              <a:prstGeom prst="snip2SameRect">
                <a:avLst>
                  <a:gd name="adj1" fmla="val 16667"/>
                  <a:gd name="adj2" fmla="val 0"/>
                </a:avLst>
              </a:prstGeom>
              <a:solidFill>
                <a:srgbClr val="F6B26B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04" name="Google Shape;204;p21"/>
              <p:cNvSpPr txBox="1"/>
              <p:nvPr/>
            </p:nvSpPr>
            <p:spPr>
              <a:xfrm>
                <a:off x="2944700" y="3600475"/>
                <a:ext cx="3436800" cy="38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algn="ctr">
                  <a:spcBef>
                    <a:spcPts val="360"/>
                  </a:spcBef>
                </a:pPr>
                <a:r>
                  <a:rPr lang="en" sz="1800" b="1" dirty="0"/>
                  <a:t>     Back-end Post Process:</a:t>
                </a:r>
                <a:br>
                  <a:rPr lang="en" sz="2800" dirty="0"/>
                </a:br>
                <a:endParaRPr sz="1000" dirty="0"/>
              </a:p>
            </p:txBody>
          </p:sp>
          <p:sp>
            <p:nvSpPr>
              <p:cNvPr id="205" name="Google Shape;205;p21"/>
              <p:cNvSpPr txBox="1"/>
              <p:nvPr/>
            </p:nvSpPr>
            <p:spPr>
              <a:xfrm>
                <a:off x="3398150" y="3953600"/>
                <a:ext cx="1230900" cy="105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algn="ctr"/>
                <a:r>
                  <a:rPr lang="en" sz="1100"/>
                  <a:t>Dicing Saw</a:t>
                </a:r>
                <a:endParaRPr sz="1100"/>
              </a:p>
              <a:p>
                <a:pPr algn="ctr"/>
                <a:r>
                  <a:rPr lang="en" sz="1100"/>
                  <a:t>Wire Bonders</a:t>
                </a:r>
                <a:endParaRPr sz="1100"/>
              </a:p>
              <a:p>
                <a:pPr algn="ctr"/>
                <a:r>
                  <a:rPr lang="en" sz="1100"/>
                  <a:t>Die Bonder</a:t>
                </a:r>
                <a:endParaRPr sz="1100"/>
              </a:p>
              <a:p>
                <a:pPr algn="ctr"/>
                <a:r>
                  <a:rPr lang="en" sz="1100"/>
                  <a:t>400ºC Oven</a:t>
                </a:r>
                <a:endParaRPr sz="1100"/>
              </a:p>
              <a:p>
                <a:pPr algn="ctr"/>
                <a:r>
                  <a:rPr lang="en" sz="1100"/>
                  <a:t>RTP</a:t>
                </a:r>
                <a:endParaRPr sz="1100"/>
              </a:p>
              <a:p>
                <a:pPr algn="ctr">
                  <a:spcBef>
                    <a:spcPts val="360"/>
                  </a:spcBef>
                </a:pPr>
                <a:endParaRPr sz="1100"/>
              </a:p>
            </p:txBody>
          </p:sp>
          <p:sp>
            <p:nvSpPr>
              <p:cNvPr id="206" name="Google Shape;206;p21"/>
              <p:cNvSpPr txBox="1"/>
              <p:nvPr/>
            </p:nvSpPr>
            <p:spPr>
              <a:xfrm>
                <a:off x="4703874" y="3953600"/>
                <a:ext cx="1601725" cy="987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algn="ctr"/>
                <a:r>
                  <a:rPr lang="en" sz="1100" dirty="0"/>
                  <a:t>Laser cutter                        Polisher</a:t>
                </a:r>
                <a:endParaRPr sz="1100" dirty="0"/>
              </a:p>
              <a:p>
                <a:pPr algn="ctr"/>
                <a:r>
                  <a:rPr lang="en" sz="1100" dirty="0"/>
                  <a:t> CPD</a:t>
                </a:r>
                <a:endParaRPr sz="1100" dirty="0"/>
              </a:p>
              <a:p>
                <a:pPr algn="ctr"/>
                <a:r>
                  <a:rPr lang="en" sz="1100" dirty="0" err="1">
                    <a:solidFill>
                      <a:schemeClr val="dk1"/>
                    </a:solidFill>
                  </a:rPr>
                  <a:t>LatticeAx</a:t>
                </a:r>
                <a:endParaRPr sz="1100" dirty="0">
                  <a:solidFill>
                    <a:schemeClr val="dk1"/>
                  </a:solidFill>
                </a:endParaRPr>
              </a:p>
              <a:p>
                <a:pPr algn="ctr">
                  <a:buClr>
                    <a:schemeClr val="dk1"/>
                  </a:buClr>
                  <a:buSzPts val="1100"/>
                </a:pPr>
                <a:r>
                  <a:rPr lang="en" sz="1100" dirty="0">
                    <a:solidFill>
                      <a:schemeClr val="dk1"/>
                    </a:solidFill>
                  </a:rPr>
                  <a:t>High Temp. Furnace</a:t>
                </a:r>
                <a:endParaRPr sz="1100" dirty="0">
                  <a:solidFill>
                    <a:schemeClr val="dk1"/>
                  </a:solidFill>
                </a:endParaRPr>
              </a:p>
              <a:p>
                <a:pPr algn="ctr">
                  <a:spcBef>
                    <a:spcPts val="360"/>
                  </a:spcBef>
                </a:pPr>
                <a:endParaRPr sz="1000" dirty="0"/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</Words>
  <Application>Microsoft Macintosh PowerPoint</Application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Blank Presentation</vt:lpstr>
      <vt:lpstr>PowerPoint Presentation</vt:lpstr>
      <vt:lpstr>PowerPoint Presentation</vt:lpstr>
      <vt:lpstr>RNF supports processes in depositions, etching, lithography, metrology and back-end processes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RS3294</cp:lastModifiedBy>
  <cp:revision>1</cp:revision>
  <dcterms:modified xsi:type="dcterms:W3CDTF">2024-06-21T02:03:40Z</dcterms:modified>
</cp:coreProperties>
</file>