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100" y="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E041-5B30-449E-89CD-3BB2E9577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70052-31B7-4B73-AE70-7A8291769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E2BA1-4305-4BE5-8B30-F8CDEBB8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91BE3-A4E4-45F0-9C4C-1F0E3D405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C109B-F7BB-44BA-875D-CA3BD3CF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3C53-5A09-426C-8154-F38D22B23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F8E2E-F5A8-486D-B271-6EE731235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6D32-B6CF-4B13-9FEB-1548A69A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E7B0E-C37B-4AAC-B243-C0698CD88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3DB7C-F698-4F1F-BF94-135D4FBF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3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9487-2582-45ED-9165-C0FEB22A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249D7-E7BB-4ED1-9617-9A981FBAA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0CF4E-AA7B-4E71-9B11-E66D6153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133C7-EE4D-42EB-9517-6B0EB8265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9EF07-6B8E-4063-815D-E1209D14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5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7A91-D0F2-4C2E-92F4-998638F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7DCCB-3F45-4730-8FDA-33303F86D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A550D-5F29-4273-9041-AC34A3014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56811-1172-4F12-AFE3-6FFC7B25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755F0-5209-49E5-BBE5-A1CB40AF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5E2E6-FA0F-4A9D-8019-261A3C0C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0CDC-B150-4345-88DE-9242F8B76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0543D-7A38-4E41-831A-4669424A9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E1A9E-7477-4DD0-A9DD-686E80567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2959D-59CD-412E-9169-EE5243C5A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3E6A74-DD72-4DEB-8BB7-FC8E94F6A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69A5FA-06F2-4E3A-80A3-30DC7756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326B-7E67-4712-B9ED-3763323B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BD27D0-0D38-492D-85CA-7617A8271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1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3CDC-3870-463E-94EC-04300DDF0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D75855-AC2C-40AC-87AD-0132317773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09956B-59A5-4A7E-89B3-3E360225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88197-D578-43FA-9139-BB56174A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CEEC14-3630-43D6-94C4-214A757C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CE65EA-DE1A-448D-B83B-71F6B4D95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6D730-0BC0-4592-88FF-E95A129E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3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EE01-2169-4194-AC3E-23EC4660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052F2-E9CA-424F-BA53-B81F14B44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468CB-6F5F-4BA9-80B8-B326FE501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35435-FB89-48CB-A780-FAB49693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7B43AE-0FF3-4051-ABD8-A7B8AA410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2ECC1-AE42-42D1-9B6B-9B338A7A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42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BD0A-EB31-408C-BCFC-978DD91B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42C1E-E3F7-454B-92AC-1058C9F50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834ED-5D65-401C-8C79-DC4343FFC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E0D7D-3214-41F4-AF4C-CEBCD467F9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CF1FA-5D2C-41BB-BDC5-8E3BAC1C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50309-74A5-451D-BAF9-E493E426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9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E72A-16EC-473D-90B1-243115A6B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A3A3C-839D-4DB8-92AA-14CEAEDB1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F70D2-372B-46C1-8495-287372F0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B2388-8184-45C4-95FD-B117FE83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4E0A8-A111-47DA-957E-36722FCB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CFFA4D-22E5-419F-909C-18011D45D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24A1D-A625-486A-A90C-0A6AE2B4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4E846-8494-4BB6-AD79-28698751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96A11-5156-4F47-94D1-11009A23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8394B-F354-442F-9D6B-A0AC42B8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6954A6-9A49-4B03-A949-A597C7F25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ADB37-F41D-4F30-862F-3B4CC5C74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045DBA-EFA3-4955-BC4D-0A2A36D738C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66983"/>
            <a:ext cx="777834" cy="791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BFB3DD-FBD7-44F6-8C1F-2D509A00B081}"/>
              </a:ext>
            </a:extLst>
          </p:cNvPr>
          <p:cNvSpPr txBox="1"/>
          <p:nvPr userDrawn="1"/>
        </p:nvSpPr>
        <p:spPr>
          <a:xfrm>
            <a:off x="682831" y="6502041"/>
            <a:ext cx="97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>
                <a:solidFill>
                  <a:schemeClr val="bg1">
                    <a:lumMod val="50000"/>
                  </a:schemeClr>
                </a:solidFill>
              </a:rPr>
              <a:t>UGIM 2024 </a:t>
            </a:r>
          </a:p>
        </p:txBody>
      </p:sp>
    </p:spTree>
    <p:extLst>
      <p:ext uri="{BB962C8B-B14F-4D97-AF65-F5344CB8AC3E}">
        <p14:creationId xmlns:p14="http://schemas.microsoft.com/office/powerpoint/2010/main" val="171872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C0E254-CB59-448D-A91A-8DA1824D7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8668" y="35407"/>
            <a:ext cx="5390906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u="sng" dirty="0"/>
              <a:t>University of Nevada, Reno</a:t>
            </a:r>
            <a:endParaRPr lang="en-US" sz="3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E50883-A196-46AD-9292-DCCBA59220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4379" y="1483550"/>
            <a:ext cx="5343898" cy="469341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1800" i="1" u="sng" dirty="0"/>
              <a:t>Facilities Metrics</a:t>
            </a:r>
          </a:p>
          <a:p>
            <a:r>
              <a:rPr lang="en-US" sz="1800" u="sng" dirty="0"/>
              <a:t>First academic fab in Northern Nevada</a:t>
            </a:r>
          </a:p>
          <a:p>
            <a:pPr lvl="1"/>
            <a:r>
              <a:rPr lang="en-US" sz="1400" dirty="0"/>
              <a:t>Our congressional district is larger than Greece!</a:t>
            </a:r>
          </a:p>
          <a:p>
            <a:r>
              <a:rPr lang="en-US" sz="1800" dirty="0"/>
              <a:t>Built in 2020 as part of $92M building</a:t>
            </a:r>
          </a:p>
          <a:p>
            <a:pPr lvl="1"/>
            <a:r>
              <a:rPr lang="en-US" sz="1400" dirty="0"/>
              <a:t>No funding available for tools, people, </a:t>
            </a:r>
            <a:r>
              <a:rPr lang="en-US" sz="1400" dirty="0" err="1"/>
              <a:t>opex</a:t>
            </a:r>
            <a:r>
              <a:rPr lang="en-US" sz="1400" dirty="0"/>
              <a:t>, pens, tables</a:t>
            </a:r>
          </a:p>
          <a:p>
            <a:endParaRPr lang="en-US" sz="1800" dirty="0"/>
          </a:p>
          <a:p>
            <a:r>
              <a:rPr lang="en-US" sz="1800" dirty="0"/>
              <a:t>Funded Fall 2023 with $3M, still starting!</a:t>
            </a:r>
          </a:p>
          <a:p>
            <a:r>
              <a:rPr lang="en-US" sz="1800" dirty="0"/>
              <a:t>3,000 </a:t>
            </a:r>
            <a:r>
              <a:rPr lang="en-US" sz="1800" dirty="0" err="1"/>
              <a:t>sqft</a:t>
            </a:r>
            <a:r>
              <a:rPr lang="en-US" sz="1800" dirty="0"/>
              <a:t> under filter, ISO 6</a:t>
            </a:r>
          </a:p>
          <a:p>
            <a:r>
              <a:rPr lang="en-US" sz="1800" dirty="0"/>
              <a:t>1 staff member (Russ Renzas, ex-Oxford)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/>
              <a:t>Still ordering/installing tools, gowns arrive July-</a:t>
            </a:r>
            <a:r>
              <a:rPr lang="en-US" sz="1800" dirty="0" err="1"/>
              <a:t>ish</a:t>
            </a:r>
            <a:endParaRPr lang="en-US" sz="1800" dirty="0"/>
          </a:p>
          <a:p>
            <a:r>
              <a:rPr lang="en-US" sz="1800" dirty="0"/>
              <a:t>Still setting up training/EHS infrastructure</a:t>
            </a:r>
          </a:p>
          <a:p>
            <a:endParaRPr lang="en-US" sz="1800" dirty="0"/>
          </a:p>
          <a:p>
            <a:r>
              <a:rPr lang="en-US" sz="1800" dirty="0"/>
              <a:t>No faculty do fab-related research (yet)</a:t>
            </a:r>
          </a:p>
          <a:p>
            <a:r>
              <a:rPr lang="en-US" sz="1800" dirty="0"/>
              <a:t>No fab-related courses (yet), no external users (yet)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/>
              <a:t>100% funded by single $3M Dept. of Education grant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6D12CFA-E08A-4C76-901F-22C55F546822}"/>
              </a:ext>
            </a:extLst>
          </p:cNvPr>
          <p:cNvSpPr txBox="1"/>
          <p:nvPr/>
        </p:nvSpPr>
        <p:spPr>
          <a:xfrm>
            <a:off x="4687433" y="5707960"/>
            <a:ext cx="1297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Yoga Studio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AFF42D3-80A5-4855-ACB9-A7B7F2B38803}"/>
              </a:ext>
            </a:extLst>
          </p:cNvPr>
          <p:cNvSpPr txBox="1"/>
          <p:nvPr/>
        </p:nvSpPr>
        <p:spPr>
          <a:xfrm>
            <a:off x="8039565" y="5707960"/>
            <a:ext cx="1572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Main Entrance</a:t>
            </a:r>
          </a:p>
        </p:txBody>
      </p:sp>
      <p:pic>
        <p:nvPicPr>
          <p:cNvPr id="6" name="Picture 5" descr="A blue wolf head logo&#10;&#10;Description automatically generated">
            <a:extLst>
              <a:ext uri="{FF2B5EF4-FFF2-40B4-BE49-F238E27FC236}">
                <a16:creationId xmlns:a16="http://schemas.microsoft.com/office/drawing/2014/main" id="{EBD7D8E7-F492-4901-B745-EC2BE40A3B9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4086" y="259533"/>
            <a:ext cx="1631269" cy="9175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1B44A6-616A-491F-B069-75F7082BAAF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9720" y="4148176"/>
            <a:ext cx="2944797" cy="21785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51FF6D-2EB6-4004-9084-90440751F9A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4203" y="4148176"/>
            <a:ext cx="4262993" cy="22064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30EF21-87C1-499E-8298-B8BA5F3EA08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9720" y="1493591"/>
            <a:ext cx="3486450" cy="243745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A872083-AFFC-47DF-8000-75254627A49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74656" y="1588978"/>
            <a:ext cx="3933639" cy="2173222"/>
          </a:xfrm>
          <a:prstGeom prst="rect">
            <a:avLst/>
          </a:prstGeom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2D702170-E259-44AD-971A-83B11D9EAD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69574" y="261333"/>
            <a:ext cx="1858554" cy="989933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BB1154A3-B069-432B-9A7E-898CADB0C919}"/>
              </a:ext>
            </a:extLst>
          </p:cNvPr>
          <p:cNvSpPr/>
          <p:nvPr/>
        </p:nvSpPr>
        <p:spPr>
          <a:xfrm>
            <a:off x="9692915" y="218294"/>
            <a:ext cx="632539" cy="29977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24A728-220B-4279-9204-EBF2BE19933A}"/>
              </a:ext>
            </a:extLst>
          </p:cNvPr>
          <p:cNvSpPr txBox="1"/>
          <p:nvPr/>
        </p:nvSpPr>
        <p:spPr>
          <a:xfrm>
            <a:off x="10284472" y="494689"/>
            <a:ext cx="1638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- 4 </a:t>
            </a:r>
            <a:r>
              <a:rPr lang="en-US" sz="1400" dirty="0" err="1"/>
              <a:t>hrs</a:t>
            </a:r>
            <a:r>
              <a:rPr lang="en-US" sz="1400" dirty="0"/>
              <a:t> NE of SF</a:t>
            </a:r>
          </a:p>
          <a:p>
            <a:r>
              <a:rPr lang="en-US" sz="1400" dirty="0"/>
              <a:t>- 7 </a:t>
            </a:r>
            <a:r>
              <a:rPr lang="en-US" sz="1400" dirty="0" err="1"/>
              <a:t>hrs</a:t>
            </a:r>
            <a:r>
              <a:rPr lang="en-US" sz="1400" dirty="0"/>
              <a:t> NW of Vegas</a:t>
            </a:r>
          </a:p>
        </p:txBody>
      </p:sp>
    </p:spTree>
    <p:extLst>
      <p:ext uri="{BB962C8B-B14F-4D97-AF65-F5344CB8AC3E}">
        <p14:creationId xmlns:p14="http://schemas.microsoft.com/office/powerpoint/2010/main" val="1185234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8CB65-5E3F-42D3-AA02-EF1F9FEDD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91887"/>
            <a:ext cx="5181600" cy="41029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/>
              <a:t>Key Capabilities &amp; Features</a:t>
            </a:r>
          </a:p>
          <a:p>
            <a:r>
              <a:rPr lang="en-US" sz="2000" dirty="0"/>
              <a:t>Atomic layer etch: centerpiece of initial R&amp;D</a:t>
            </a:r>
          </a:p>
          <a:p>
            <a:r>
              <a:rPr lang="en-US" sz="2000" dirty="0"/>
              <a:t>PCB printing + Pick n’ Place</a:t>
            </a:r>
          </a:p>
          <a:p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CFCB64-F6A8-45E9-B44C-E7EE766120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4197927"/>
            <a:ext cx="5661560" cy="2487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/>
              <a:t>Top-5 Equipment/Capability Wishlist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Users and policies/procedures to manage them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PECVD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Class curriculum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Toxic gas delivery (likely waiting few years)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Very basic furnaces for diffusion/oxidation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BD78353-55EA-4A8E-992C-DD6AB450973B}"/>
              </a:ext>
            </a:extLst>
          </p:cNvPr>
          <p:cNvSpPr txBox="1">
            <a:spLocks/>
          </p:cNvSpPr>
          <p:nvPr/>
        </p:nvSpPr>
        <p:spPr>
          <a:xfrm>
            <a:off x="6172199" y="391887"/>
            <a:ext cx="5661561" cy="2018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u="sng" dirty="0"/>
              <a:t>Recent Tool Additions (past 12 or 24 months)</a:t>
            </a:r>
          </a:p>
          <a:p>
            <a:r>
              <a:rPr lang="en-US" sz="2000" dirty="0"/>
              <a:t>Oxford Instruments Cobra ICP RIE ALE w/ </a:t>
            </a:r>
            <a:r>
              <a:rPr lang="en-US" sz="2000" dirty="0" err="1"/>
              <a:t>Cryo</a:t>
            </a:r>
            <a:endParaRPr lang="en-US" sz="2000" dirty="0"/>
          </a:p>
          <a:p>
            <a:r>
              <a:rPr lang="en-US" sz="2000" dirty="0" err="1"/>
              <a:t>Semicore</a:t>
            </a:r>
            <a:r>
              <a:rPr lang="en-US" sz="2000" dirty="0"/>
              <a:t> Sputterer (3 </a:t>
            </a:r>
            <a:r>
              <a:rPr lang="en-US" sz="2000" dirty="0" err="1"/>
              <a:t>mfcs</a:t>
            </a:r>
            <a:r>
              <a:rPr lang="en-US" sz="2000" dirty="0"/>
              <a:t>, rf, pulsed dc)</a:t>
            </a:r>
          </a:p>
          <a:p>
            <a:r>
              <a:rPr lang="en-US" sz="2000" dirty="0"/>
              <a:t>Heidelberg </a:t>
            </a:r>
            <a:r>
              <a:rPr lang="en-US" sz="2000" dirty="0" err="1"/>
              <a:t>uMLA</a:t>
            </a:r>
            <a:r>
              <a:rPr lang="en-US" sz="2000" dirty="0"/>
              <a:t> (</a:t>
            </a:r>
            <a:r>
              <a:rPr lang="en-US" sz="2000" dirty="0" err="1"/>
              <a:t>maskless</a:t>
            </a:r>
            <a:r>
              <a:rPr lang="en-US" sz="2000" dirty="0"/>
              <a:t> aligner)</a:t>
            </a:r>
          </a:p>
          <a:p>
            <a:r>
              <a:rPr lang="en-US" sz="2000" dirty="0"/>
              <a:t>Literally everything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7C40C09-6E69-4B11-874C-0A5254CA1C64}"/>
              </a:ext>
            </a:extLst>
          </p:cNvPr>
          <p:cNvSpPr txBox="1">
            <a:spLocks/>
          </p:cNvSpPr>
          <p:nvPr/>
        </p:nvSpPr>
        <p:spPr>
          <a:xfrm>
            <a:off x="838200" y="4895174"/>
            <a:ext cx="5181600" cy="12989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u="sng" dirty="0"/>
              <a:t>Talk to me about…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ANYTHING. </a:t>
            </a:r>
            <a:r>
              <a:rPr lang="en-US" sz="2400" dirty="0"/>
              <a:t>Washing glassware, waste streams, gas regulators, ALE,  research, policies, class curricula…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38A6443-6009-4080-9DC8-7C1436CF34C1}"/>
              </a:ext>
            </a:extLst>
          </p:cNvPr>
          <p:cNvSpPr txBox="1">
            <a:spLocks/>
          </p:cNvSpPr>
          <p:nvPr/>
        </p:nvSpPr>
        <p:spPr>
          <a:xfrm>
            <a:off x="6130952" y="2476004"/>
            <a:ext cx="5661561" cy="17080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u="sng" dirty="0"/>
              <a:t>Strengths</a:t>
            </a:r>
          </a:p>
          <a:p>
            <a:r>
              <a:rPr lang="en-US" sz="2000" dirty="0"/>
              <a:t>Mostly new equipment, total freedom</a:t>
            </a:r>
          </a:p>
          <a:p>
            <a:pPr marL="0" indent="0">
              <a:buNone/>
            </a:pPr>
            <a:r>
              <a:rPr lang="en-US" sz="2000" b="1" u="sng" dirty="0"/>
              <a:t>Weaknesses: </a:t>
            </a:r>
          </a:p>
          <a:p>
            <a:r>
              <a:rPr lang="en-US" sz="2000" dirty="0"/>
              <a:t>Starting from zero, no history of fab, no oversight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C4335FC-EAD1-4E62-A393-A03ADD19635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5098" y="2154799"/>
            <a:ext cx="1966025" cy="15269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DFF970C-B88D-48EC-BCE5-F97B1780BF8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25" y="2092640"/>
            <a:ext cx="1115691" cy="18464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ECC0AC8-0964-4352-B6D4-BFCE5FA2FBB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8989" y="2092640"/>
            <a:ext cx="1054544" cy="1932753"/>
          </a:xfrm>
          <a:prstGeom prst="rect">
            <a:avLst/>
          </a:prstGeom>
        </p:spPr>
      </p:pic>
      <p:pic>
        <p:nvPicPr>
          <p:cNvPr id="15" name="Picture 7">
            <a:extLst>
              <a:ext uri="{FF2B5EF4-FFF2-40B4-BE49-F238E27FC236}">
                <a16:creationId xmlns:a16="http://schemas.microsoft.com/office/drawing/2014/main" id="{A30D22B0-FE7A-47AA-BAC2-8005C4D44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12235" y="2001224"/>
            <a:ext cx="1286452" cy="1834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BD7571F-85E6-42C7-B7D0-6FF9C3C04FDA}"/>
              </a:ext>
            </a:extLst>
          </p:cNvPr>
          <p:cNvSpPr txBox="1"/>
          <p:nvPr/>
        </p:nvSpPr>
        <p:spPr>
          <a:xfrm>
            <a:off x="2575933" y="3759064"/>
            <a:ext cx="1871812" cy="735747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anose="020B0003030101060003"/>
                <a:ea typeface="+mn-ea"/>
                <a:cs typeface="+mn-cs"/>
              </a:rPr>
              <a:t>First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anose="020B0003030101060003"/>
                <a:ea typeface="+mn-ea"/>
                <a:cs typeface="+mn-cs"/>
              </a:rPr>
              <a:t>Litho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anose="020B0003030101060003"/>
                <a:ea typeface="+mn-ea"/>
                <a:cs typeface="+mn-cs"/>
              </a:rPr>
              <a:t> Wafer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FFFFFF"/>
                </a:solidFill>
                <a:latin typeface="Raleway" panose="020B0003030101060003"/>
              </a:rPr>
              <a:t>June 4, 2024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anose="020B00030301010600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3281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1507</TotalTime>
  <Words>278</Words>
  <Application>Microsoft Office PowerPoint</Application>
  <PresentationFormat>Widescreen</PresentationFormat>
  <Paragraphs>43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Raleway</vt:lpstr>
      <vt:lpstr>Office Theme</vt:lpstr>
      <vt:lpstr>University of Nevada, Reno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[Lab Name &amp; Location]</dc:title>
  <dc:creator>Jorg Scholvin</dc:creator>
  <cp:lastModifiedBy>Russ Renzas</cp:lastModifiedBy>
  <cp:revision>41</cp:revision>
  <dcterms:created xsi:type="dcterms:W3CDTF">2024-05-27T00:13:45Z</dcterms:created>
  <dcterms:modified xsi:type="dcterms:W3CDTF">2024-06-06T17:00:15Z</dcterms:modified>
</cp:coreProperties>
</file>