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260" r:id="rId3"/>
    <p:sldId id="67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EB09-2925-4F59-A618-13DD8AFF4F40}" type="datetimeFigureOut">
              <a:rPr lang="fr-CA" smtClean="0"/>
              <a:t>2024-06-21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2F045-EB51-4DE1-8DB9-F941A8DABB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2432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herbrooke.ca/3it/en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err="1"/>
              <a:t>Ulaval</a:t>
            </a:r>
            <a:r>
              <a:rPr lang="fr-CA" dirty="0"/>
              <a:t> – </a:t>
            </a:r>
            <a:r>
              <a:rPr lang="fr-CA" dirty="0" err="1"/>
              <a:t>DanieCôté</a:t>
            </a:r>
            <a:r>
              <a:rPr lang="fr-CA" dirty="0"/>
              <a:t> </a:t>
            </a:r>
            <a:r>
              <a:rPr lang="fr-CA" dirty="0" err="1"/>
              <a:t>interim</a:t>
            </a:r>
            <a:r>
              <a:rPr lang="fr-CA" dirty="0"/>
              <a:t> </a:t>
            </a:r>
            <a:r>
              <a:rPr lang="fr-CA" dirty="0" err="1"/>
              <a:t>director</a:t>
            </a:r>
            <a:r>
              <a:rPr lang="fr-CA" dirty="0"/>
              <a:t>, copl@copl.ulaval.ca</a:t>
            </a:r>
          </a:p>
          <a:p>
            <a:r>
              <a:rPr lang="fr-CA" dirty="0"/>
              <a:t>High </a:t>
            </a:r>
            <a:r>
              <a:rPr lang="fr-CA" dirty="0" err="1"/>
              <a:t>quality</a:t>
            </a:r>
            <a:r>
              <a:rPr lang="fr-CA" dirty="0"/>
              <a:t> </a:t>
            </a:r>
            <a:r>
              <a:rPr lang="fr-CA" dirty="0" err="1"/>
              <a:t>laboratory</a:t>
            </a:r>
            <a:r>
              <a:rPr lang="fr-CA" dirty="0"/>
              <a:t> </a:t>
            </a:r>
            <a:r>
              <a:rPr lang="fr-CA" dirty="0" err="1"/>
              <a:t>space</a:t>
            </a:r>
            <a:r>
              <a:rPr lang="fr-CA" dirty="0"/>
              <a:t> to </a:t>
            </a:r>
            <a:r>
              <a:rPr lang="fr-CA" dirty="0" err="1"/>
              <a:t>optics</a:t>
            </a:r>
            <a:r>
              <a:rPr lang="fr-CA" dirty="0"/>
              <a:t> and </a:t>
            </a:r>
            <a:r>
              <a:rPr lang="fr-CA" dirty="0" err="1"/>
              <a:t>photonics</a:t>
            </a:r>
            <a:r>
              <a:rPr lang="fr-CA" dirty="0"/>
              <a:t> </a:t>
            </a:r>
            <a:r>
              <a:rPr lang="fr-CA" dirty="0" err="1"/>
              <a:t>research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several</a:t>
            </a:r>
            <a:r>
              <a:rPr lang="fr-CA" dirty="0"/>
              <a:t> </a:t>
            </a:r>
            <a:r>
              <a:rPr lang="fr-CA" dirty="0" err="1"/>
              <a:t>shared</a:t>
            </a:r>
            <a:r>
              <a:rPr lang="fr-CA" dirty="0"/>
              <a:t> test and </a:t>
            </a:r>
            <a:r>
              <a:rPr lang="fr-CA" dirty="0" err="1"/>
              <a:t>measurement</a:t>
            </a:r>
            <a:r>
              <a:rPr lang="fr-CA" dirty="0"/>
              <a:t> </a:t>
            </a:r>
            <a:r>
              <a:rPr lang="fr-CA" dirty="0" err="1"/>
              <a:t>capabilities</a:t>
            </a:r>
            <a:r>
              <a:rPr lang="fr-CA" dirty="0"/>
              <a:t>. The </a:t>
            </a:r>
            <a:r>
              <a:rPr lang="fr-CA" dirty="0" err="1"/>
              <a:t>optical</a:t>
            </a:r>
            <a:r>
              <a:rPr lang="fr-CA" dirty="0"/>
              <a:t> </a:t>
            </a:r>
            <a:r>
              <a:rPr lang="fr-CA" dirty="0" err="1"/>
              <a:t>fiber</a:t>
            </a:r>
            <a:r>
              <a:rPr lang="fr-CA" dirty="0"/>
              <a:t> fabrication </a:t>
            </a:r>
            <a:r>
              <a:rPr lang="fr-CA" dirty="0" err="1"/>
              <a:t>facility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unique in Canada and one of the few world </a:t>
            </a:r>
            <a:r>
              <a:rPr lang="fr-CA" dirty="0" err="1"/>
              <a:t>wide</a:t>
            </a:r>
            <a:r>
              <a:rPr lang="fr-CA" dirty="0"/>
              <a:t>.</a:t>
            </a:r>
          </a:p>
          <a:p>
            <a:endParaRPr lang="fr-CA" dirty="0"/>
          </a:p>
          <a:p>
            <a:r>
              <a:rPr lang="fr-CA" dirty="0"/>
              <a:t>ÉTS – Sylvain G. Cloutier – </a:t>
            </a:r>
            <a:r>
              <a:rPr lang="fr-CA" dirty="0" err="1"/>
              <a:t>Printable</a:t>
            </a:r>
            <a:r>
              <a:rPr lang="fr-CA" dirty="0"/>
              <a:t> </a:t>
            </a:r>
            <a:r>
              <a:rPr lang="fr-CA" dirty="0" err="1"/>
              <a:t>hybrid</a:t>
            </a:r>
            <a:r>
              <a:rPr lang="fr-CA" dirty="0"/>
              <a:t> </a:t>
            </a:r>
            <a:r>
              <a:rPr lang="fr-CA" dirty="0" err="1"/>
              <a:t>materials</a:t>
            </a:r>
            <a:r>
              <a:rPr lang="fr-CA" dirty="0"/>
              <a:t> for </a:t>
            </a:r>
            <a:r>
              <a:rPr lang="fr-CA" dirty="0" err="1"/>
              <a:t>optoelectronic</a:t>
            </a:r>
            <a:r>
              <a:rPr lang="fr-CA" dirty="0"/>
              <a:t> and </a:t>
            </a:r>
            <a:r>
              <a:rPr lang="fr-CA" dirty="0" err="1"/>
              <a:t>electronics</a:t>
            </a:r>
            <a:endParaRPr lang="fr-CA" dirty="0"/>
          </a:p>
          <a:p>
            <a:r>
              <a:rPr lang="fr-CA" dirty="0"/>
              <a:t>Communications and </a:t>
            </a:r>
            <a:r>
              <a:rPr lang="fr-CA" dirty="0" err="1"/>
              <a:t>Microelectronic</a:t>
            </a:r>
            <a:r>
              <a:rPr lang="fr-CA" dirty="0"/>
              <a:t> </a:t>
            </a:r>
            <a:r>
              <a:rPr lang="fr-CA" dirty="0" err="1"/>
              <a:t>Integration</a:t>
            </a:r>
            <a:r>
              <a:rPr lang="fr-CA" dirty="0"/>
              <a:t> </a:t>
            </a:r>
            <a:r>
              <a:rPr lang="fr-CA" dirty="0" err="1"/>
              <a:t>Laboratory</a:t>
            </a:r>
            <a:br>
              <a:rPr lang="fr-CA" dirty="0"/>
            </a:br>
            <a:r>
              <a:rPr lang="fr-CA" dirty="0"/>
              <a:t>https://www.etsmtl.ca/unites-de-recherche/lacime/accueil</a:t>
            </a:r>
          </a:p>
          <a:p>
            <a:endParaRPr lang="fr-CA" dirty="0"/>
          </a:p>
          <a:p>
            <a:r>
              <a:rPr lang="fr-CA" dirty="0"/>
              <a:t>INRS –ALLS – François Légaré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Advanced Laser Light Source Laboratory (ALLS) is a laboratory facility accessible to Canadian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researchersh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radiation sources ranging from high-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nergye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short pulse infrared to very-high-energy and ultrashort-pulse X-rays. It opens new frontiers in the dynamic imaging of molecules and complex systems such as proteins. </a:t>
            </a:r>
            <a:endParaRPr lang="fr-CA" dirty="0"/>
          </a:p>
          <a:p>
            <a:r>
              <a:rPr lang="fr-CA" dirty="0"/>
              <a:t>https://inrs.ca/en/research/research-facilities/find-a-research-facility/advanced-laser-light-source-laboratory/ </a:t>
            </a:r>
          </a:p>
          <a:p>
            <a:endParaRPr lang="fr-CA" dirty="0"/>
          </a:p>
          <a:p>
            <a:r>
              <a:rPr lang="fr-CA" dirty="0"/>
              <a:t>U de Sherbrooke – Paul Charrette</a:t>
            </a:r>
          </a:p>
          <a:p>
            <a:r>
              <a:rPr lang="fr-CA" dirty="0"/>
              <a:t>The 3IT (</a:t>
            </a:r>
            <a:r>
              <a:rPr lang="fr-CA" dirty="0" err="1"/>
              <a:t>interdisciplinary</a:t>
            </a:r>
            <a:r>
              <a:rPr lang="fr-CA" dirty="0"/>
              <a:t> </a:t>
            </a:r>
            <a:r>
              <a:rPr lang="fr-CA" dirty="0" err="1"/>
              <a:t>instittue</a:t>
            </a:r>
            <a:r>
              <a:rPr lang="fr-CA" dirty="0"/>
              <a:t> for </a:t>
            </a:r>
            <a:r>
              <a:rPr lang="fr-CA" dirty="0" err="1"/>
              <a:t>technological</a:t>
            </a:r>
            <a:r>
              <a:rPr lang="fr-CA" dirty="0"/>
              <a:t> innovation) has </a:t>
            </a:r>
            <a:r>
              <a:rPr lang="fr-CA" dirty="0" err="1"/>
              <a:t>laboratory</a:t>
            </a:r>
            <a:r>
              <a:rPr lang="fr-CA" dirty="0"/>
              <a:t> </a:t>
            </a:r>
            <a:r>
              <a:rPr lang="fr-CA" dirty="0" err="1"/>
              <a:t>facilities</a:t>
            </a:r>
            <a:r>
              <a:rPr lang="fr-CA" dirty="0"/>
              <a:t> for nano and </a:t>
            </a:r>
            <a:r>
              <a:rPr lang="fr-CA" dirty="0" err="1"/>
              <a:t>microfabrication</a:t>
            </a:r>
            <a:r>
              <a:rPr lang="fr-CA" dirty="0"/>
              <a:t> of </a:t>
            </a:r>
            <a:r>
              <a:rPr lang="fr-CA" dirty="0" err="1"/>
              <a:t>devices</a:t>
            </a:r>
            <a:r>
              <a:rPr lang="fr-CA" dirty="0"/>
              <a:t> and </a:t>
            </a:r>
            <a:r>
              <a:rPr lang="fr-CA" dirty="0" err="1"/>
              <a:t>microsytesms</a:t>
            </a:r>
            <a:r>
              <a:rPr lang="fr-CA" dirty="0"/>
              <a:t>, </a:t>
            </a:r>
            <a:r>
              <a:rPr lang="fr-CA" dirty="0" err="1"/>
              <a:t>from</a:t>
            </a:r>
            <a:r>
              <a:rPr lang="fr-CA" dirty="0"/>
              <a:t> </a:t>
            </a:r>
            <a:r>
              <a:rPr lang="fr-CA" dirty="0" err="1"/>
              <a:t>lmaterial</a:t>
            </a:r>
            <a:r>
              <a:rPr lang="fr-CA" dirty="0"/>
              <a:t> </a:t>
            </a:r>
            <a:r>
              <a:rPr lang="fr-CA" dirty="0" err="1"/>
              <a:t>desposition</a:t>
            </a:r>
            <a:r>
              <a:rPr lang="fr-CA" dirty="0"/>
              <a:t> and </a:t>
            </a:r>
            <a:r>
              <a:rPr lang="fr-CA" dirty="0" err="1"/>
              <a:t>lithography</a:t>
            </a:r>
            <a:r>
              <a:rPr lang="fr-CA" dirty="0"/>
              <a:t> process to packaging </a:t>
            </a:r>
            <a:r>
              <a:rPr lang="fr-CA" dirty="0" err="1"/>
              <a:t>activities</a:t>
            </a:r>
            <a:r>
              <a:rPr lang="fr-CA" dirty="0"/>
              <a:t>.</a:t>
            </a:r>
          </a:p>
          <a:p>
            <a:r>
              <a:rPr lang="fr-CA" b="0" i="0" u="none" strike="noStrike" dirty="0" err="1">
                <a:solidFill>
                  <a:srgbClr val="4A4A4A"/>
                </a:solidFill>
                <a:effectLst/>
                <a:latin typeface="Fira Sans" panose="020B0503050000020004" pitchFamily="34" charset="0"/>
                <a:hlinkClick r:id="rId3"/>
              </a:rPr>
              <a:t>Interdisciplinary</a:t>
            </a:r>
            <a:r>
              <a:rPr lang="fr-CA" b="0" i="0" u="none" strike="noStrike" dirty="0">
                <a:solidFill>
                  <a:srgbClr val="4A4A4A"/>
                </a:solidFill>
                <a:effectLst/>
                <a:latin typeface="Fira Sans" panose="020B0503050000020004" pitchFamily="34" charset="0"/>
                <a:hlinkClick r:id="rId3"/>
              </a:rPr>
              <a:t> Institute for </a:t>
            </a:r>
            <a:r>
              <a:rPr lang="fr-CA" b="0" i="0" u="none" strike="noStrike" dirty="0" err="1">
                <a:solidFill>
                  <a:srgbClr val="4A4A4A"/>
                </a:solidFill>
                <a:effectLst/>
                <a:latin typeface="Fira Sans" panose="020B0503050000020004" pitchFamily="34" charset="0"/>
                <a:hlinkClick r:id="rId3"/>
              </a:rPr>
              <a:t>Technological</a:t>
            </a:r>
            <a:r>
              <a:rPr lang="fr-CA" b="0" i="0" u="none" strike="noStrike" dirty="0">
                <a:solidFill>
                  <a:srgbClr val="4A4A4A"/>
                </a:solidFill>
                <a:effectLst/>
                <a:latin typeface="Fira Sans" panose="020B0503050000020004" pitchFamily="34" charset="0"/>
                <a:hlinkClick r:id="rId3"/>
              </a:rPr>
              <a:t> Innovation</a:t>
            </a:r>
            <a:endParaRPr lang="fr-CA" b="0" i="0" u="none" strike="noStrike" dirty="0">
              <a:solidFill>
                <a:srgbClr val="4A4A4A"/>
              </a:solidFill>
              <a:effectLst/>
              <a:latin typeface="Fira Sans" panose="020B0503050000020004" pitchFamily="34" charset="0"/>
            </a:endParaRP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DD906F-7507-4D9F-A444-75EF863E1373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9905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FF0000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E5642CF-A06D-44B2-B807-F9D89C6F91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96" y="5319004"/>
            <a:ext cx="2387008" cy="1019477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5E6BE36-0C39-402B-9623-714BA28B0064}"/>
              </a:ext>
            </a:extLst>
          </p:cNvPr>
          <p:cNvCxnSpPr>
            <a:cxnSpLocks/>
          </p:cNvCxnSpPr>
          <p:nvPr userDrawn="1"/>
        </p:nvCxnSpPr>
        <p:spPr>
          <a:xfrm>
            <a:off x="415200" y="6320612"/>
            <a:ext cx="1124064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46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6791"/>
            <a:ext cx="10515600" cy="477444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3487" y="6492875"/>
            <a:ext cx="2743200" cy="365125"/>
          </a:xfrm>
        </p:spPr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F646935-95BC-414A-A032-6A8FD26CBB59}"/>
              </a:ext>
            </a:extLst>
          </p:cNvPr>
          <p:cNvCxnSpPr>
            <a:cxnSpLocks/>
          </p:cNvCxnSpPr>
          <p:nvPr/>
        </p:nvCxnSpPr>
        <p:spPr>
          <a:xfrm>
            <a:off x="415200" y="191584"/>
            <a:ext cx="0" cy="612537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39AF9DA-A893-4433-97D7-0A90D0DCFE5B}"/>
              </a:ext>
            </a:extLst>
          </p:cNvPr>
          <p:cNvCxnSpPr>
            <a:cxnSpLocks/>
          </p:cNvCxnSpPr>
          <p:nvPr/>
        </p:nvCxnSpPr>
        <p:spPr>
          <a:xfrm>
            <a:off x="415200" y="6316962"/>
            <a:ext cx="11240647" cy="365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0BED9FD8-0370-45B9-8766-54E387A2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800"/>
            <a:ext cx="10515600" cy="9024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C00000"/>
                </a:solidFill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8292825-3B1E-4216-81DE-98A5C8A0B66B}"/>
              </a:ext>
            </a:extLst>
          </p:cNvPr>
          <p:cNvGrpSpPr/>
          <p:nvPr userDrawn="1"/>
        </p:nvGrpSpPr>
        <p:grpSpPr>
          <a:xfrm>
            <a:off x="101598" y="5675633"/>
            <a:ext cx="1863215" cy="902460"/>
            <a:chOff x="101598" y="5675633"/>
            <a:chExt cx="1863215" cy="90246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F951E38-352F-4D2C-94A4-58D238DD8D8B}"/>
                </a:ext>
              </a:extLst>
            </p:cNvPr>
            <p:cNvSpPr/>
            <p:nvPr userDrawn="1"/>
          </p:nvSpPr>
          <p:spPr>
            <a:xfrm>
              <a:off x="101598" y="5675633"/>
              <a:ext cx="1816847" cy="9024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A33F1A-548F-4D1E-8251-04D4A7711B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99" y="5677719"/>
              <a:ext cx="1863214" cy="8151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5545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3911A4-F93A-46E0-9C7D-65347C44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486"/>
            <a:ext cx="7411720" cy="704534"/>
          </a:xfrm>
        </p:spPr>
        <p:txBody>
          <a:bodyPr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0952882-2C85-4587-BFF0-7CC68680A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E5E46-7DFC-4F33-868C-D4992186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9D8CBB1-1C3A-4B69-9EDE-8BC8671F7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104EAF9-4E33-4CB7-B273-2BA00836A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360" y="183672"/>
            <a:ext cx="1610363" cy="704534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EB73469-79C7-45AA-9C54-CC5A9CE0888F}"/>
              </a:ext>
            </a:extLst>
          </p:cNvPr>
          <p:cNvCxnSpPr/>
          <p:nvPr userDrawn="1"/>
        </p:nvCxnSpPr>
        <p:spPr>
          <a:xfrm>
            <a:off x="784860" y="6322060"/>
            <a:ext cx="1062228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668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>
                <a:solidFill>
                  <a:srgbClr val="C00000"/>
                </a:solidFill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F6F740B-CBA3-4497-A587-B868F77A65A7}"/>
              </a:ext>
            </a:extLst>
          </p:cNvPr>
          <p:cNvCxnSpPr>
            <a:cxnSpLocks/>
          </p:cNvCxnSpPr>
          <p:nvPr userDrawn="1"/>
        </p:nvCxnSpPr>
        <p:spPr>
          <a:xfrm>
            <a:off x="407625" y="6168212"/>
            <a:ext cx="1083187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66E605C-163F-4C62-9DE5-19AEA3622819}"/>
              </a:ext>
            </a:extLst>
          </p:cNvPr>
          <p:cNvCxnSpPr>
            <a:cxnSpLocks/>
          </p:cNvCxnSpPr>
          <p:nvPr userDrawn="1"/>
        </p:nvCxnSpPr>
        <p:spPr>
          <a:xfrm>
            <a:off x="415200" y="6316962"/>
            <a:ext cx="11240647" cy="365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B64946D-691A-4634-8347-B542AA554855}"/>
              </a:ext>
            </a:extLst>
          </p:cNvPr>
          <p:cNvCxnSpPr/>
          <p:nvPr userDrawn="1"/>
        </p:nvCxnSpPr>
        <p:spPr>
          <a:xfrm>
            <a:off x="560025" y="569808"/>
            <a:ext cx="0" cy="575080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A527191-EE75-4210-8A55-A1F9C918492C}"/>
              </a:ext>
            </a:extLst>
          </p:cNvPr>
          <p:cNvCxnSpPr>
            <a:cxnSpLocks/>
          </p:cNvCxnSpPr>
          <p:nvPr userDrawn="1"/>
        </p:nvCxnSpPr>
        <p:spPr>
          <a:xfrm>
            <a:off x="415200" y="191584"/>
            <a:ext cx="0" cy="612537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C64B39CD-5F57-4481-A596-2B6FCB6F2A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950" y="5486632"/>
            <a:ext cx="1387897" cy="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15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BA830E0-84BD-4F62-99CF-E310A6047611}"/>
              </a:ext>
            </a:extLst>
          </p:cNvPr>
          <p:cNvCxnSpPr>
            <a:cxnSpLocks/>
          </p:cNvCxnSpPr>
          <p:nvPr userDrawn="1"/>
        </p:nvCxnSpPr>
        <p:spPr>
          <a:xfrm>
            <a:off x="415200" y="6316962"/>
            <a:ext cx="11240647" cy="365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8DD92D0-E54D-4E37-8E92-35EF857621EE}"/>
              </a:ext>
            </a:extLst>
          </p:cNvPr>
          <p:cNvCxnSpPr>
            <a:cxnSpLocks/>
          </p:cNvCxnSpPr>
          <p:nvPr userDrawn="1"/>
        </p:nvCxnSpPr>
        <p:spPr>
          <a:xfrm>
            <a:off x="407625" y="6168212"/>
            <a:ext cx="1083187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77C9EBE-DE54-4015-AC60-B2BB335B685D}"/>
              </a:ext>
            </a:extLst>
          </p:cNvPr>
          <p:cNvCxnSpPr/>
          <p:nvPr userDrawn="1"/>
        </p:nvCxnSpPr>
        <p:spPr>
          <a:xfrm>
            <a:off x="560025" y="569808"/>
            <a:ext cx="0" cy="575080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B8FC0EA-6D71-4406-ABD4-D98C892BB15D}"/>
              </a:ext>
            </a:extLst>
          </p:cNvPr>
          <p:cNvCxnSpPr>
            <a:cxnSpLocks/>
          </p:cNvCxnSpPr>
          <p:nvPr userDrawn="1"/>
        </p:nvCxnSpPr>
        <p:spPr>
          <a:xfrm>
            <a:off x="415200" y="191584"/>
            <a:ext cx="0" cy="612537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6489C759-2518-4653-AACC-E76040DD7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301" y="5671692"/>
            <a:ext cx="1865538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665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9242BDA-1E23-4DB1-8060-C9D4D2951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>
                <a:solidFill>
                  <a:srgbClr val="C00000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00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C9B4E1-5D18-442E-906D-9ED3BAF71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>
                <a:solidFill>
                  <a:srgbClr val="C00000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360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697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66375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4260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425095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71723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21A5F-5742-4D8C-BC35-38033D26E88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4289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C0000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eg"/><Relationship Id="rId11" Type="http://schemas.openxmlformats.org/officeDocument/2006/relationships/image" Target="../media/image4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1598" y="1291285"/>
            <a:ext cx="5992488" cy="2640926"/>
          </a:xfrm>
          <a:ln w="28575">
            <a:solidFill>
              <a:srgbClr val="C00000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u="sng" dirty="0">
                <a:solidFill>
                  <a:srgbClr val="C00000"/>
                </a:solidFill>
              </a:rPr>
              <a:t>Québec’s Strategic Photonics Cluster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sz="1800" dirty="0"/>
              <a:t>56 University and 2 College professors</a:t>
            </a:r>
          </a:p>
          <a:p>
            <a:r>
              <a:rPr lang="en-US" sz="1800" dirty="0"/>
              <a:t>10 institutions in Montréal, Québec, Sherbrooke and Trois-Rivières</a:t>
            </a:r>
          </a:p>
          <a:p>
            <a:r>
              <a:rPr lang="en-US" sz="1800" dirty="0"/>
              <a:t>&gt; 70 support and research staff</a:t>
            </a:r>
          </a:p>
          <a:p>
            <a:r>
              <a:rPr lang="en-US" sz="1800" dirty="0"/>
              <a:t>&gt; 500 trainees (masters, doctorate, post-doctorate)</a:t>
            </a:r>
          </a:p>
          <a:p>
            <a:r>
              <a:rPr lang="en-US" sz="1800" dirty="0"/>
              <a:t>&gt; 10 M$ in yearly funding for collaborative projects</a:t>
            </a:r>
          </a:p>
          <a:p>
            <a:r>
              <a:rPr lang="en-US" sz="1800" dirty="0"/>
              <a:t>20 start-ups in the past 10 years</a:t>
            </a:r>
          </a:p>
          <a:p>
            <a:endParaRPr lang="en-US" sz="18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851B10B-2FDB-4B0D-9E06-D064AB562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8" y="109067"/>
            <a:ext cx="2753654" cy="1204723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05AF1CC1-A8F6-4D83-AC37-868137C797E9}"/>
              </a:ext>
            </a:extLst>
          </p:cNvPr>
          <p:cNvSpPr txBox="1">
            <a:spLocks/>
          </p:cNvSpPr>
          <p:nvPr/>
        </p:nvSpPr>
        <p:spPr>
          <a:xfrm>
            <a:off x="3178543" y="358221"/>
            <a:ext cx="8759687" cy="9071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C0000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Center for </a:t>
            </a:r>
            <a:r>
              <a:rPr kumimoji="0" lang="fr-C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Optics</a:t>
            </a:r>
            <a:r>
              <a:rPr kumimoji="0" lang="fr-C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, Photonics and Lasers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D2E9A3AF-63CE-4752-9D94-B7907B3E6D83}"/>
              </a:ext>
            </a:extLst>
          </p:cNvPr>
          <p:cNvSpPr txBox="1">
            <a:spLocks/>
          </p:cNvSpPr>
          <p:nvPr/>
        </p:nvSpPr>
        <p:spPr>
          <a:xfrm>
            <a:off x="253770" y="4086286"/>
            <a:ext cx="5980316" cy="1864303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numCol="2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i="1" u="sng" dirty="0">
                <a:solidFill>
                  <a:srgbClr val="C00000"/>
                </a:solidFill>
              </a:rPr>
              <a:t>Research thrusts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sz="1800" dirty="0"/>
              <a:t>Lasers and light-matter interactions</a:t>
            </a:r>
          </a:p>
          <a:p>
            <a:r>
              <a:rPr lang="en-US" sz="1800" dirty="0"/>
              <a:t>Optical fibers and devices</a:t>
            </a:r>
          </a:p>
          <a:p>
            <a:r>
              <a:rPr lang="en-US" sz="1800" dirty="0"/>
              <a:t>Optical communications</a:t>
            </a:r>
          </a:p>
          <a:p>
            <a:r>
              <a:rPr lang="en-US" sz="1800" dirty="0" err="1"/>
              <a:t>Biophotonics</a:t>
            </a:r>
            <a:endParaRPr lang="en-US" sz="1800" dirty="0"/>
          </a:p>
          <a:p>
            <a:r>
              <a:rPr lang="en-US" sz="1800" dirty="0"/>
              <a:t>Photonic Materials</a:t>
            </a:r>
          </a:p>
          <a:p>
            <a:r>
              <a:rPr lang="en-US" sz="1800" dirty="0"/>
              <a:t>Quantum Photonics</a:t>
            </a:r>
          </a:p>
          <a:p>
            <a:r>
              <a:rPr lang="en-US" sz="1800" dirty="0"/>
              <a:t>Photonic systems and microsystems</a:t>
            </a:r>
          </a:p>
        </p:txBody>
      </p:sp>
      <p:sp>
        <p:nvSpPr>
          <p:cNvPr id="45" name="Content Placeholder 4">
            <a:extLst>
              <a:ext uri="{FF2B5EF4-FFF2-40B4-BE49-F238E27FC236}">
                <a16:creationId xmlns:a16="http://schemas.microsoft.com/office/drawing/2014/main" id="{61C1A9FE-B0DA-4346-BB8A-444EC04785D4}"/>
              </a:ext>
            </a:extLst>
          </p:cNvPr>
          <p:cNvSpPr txBox="1">
            <a:spLocks/>
          </p:cNvSpPr>
          <p:nvPr/>
        </p:nvSpPr>
        <p:spPr>
          <a:xfrm>
            <a:off x="6429558" y="1291285"/>
            <a:ext cx="5508672" cy="5404472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i="1" u="sng" dirty="0">
                <a:solidFill>
                  <a:srgbClr val="C00000"/>
                </a:solidFill>
              </a:rPr>
              <a:t>New capabilities at Laval University</a:t>
            </a:r>
          </a:p>
          <a:p>
            <a:pPr marL="0" indent="0">
              <a:buNone/>
            </a:pPr>
            <a:r>
              <a:rPr lang="en-US" sz="2400" dirty="0"/>
              <a:t>Automated wafer-scale Photonic IC testing</a:t>
            </a:r>
          </a:p>
          <a:p>
            <a:r>
              <a:rPr lang="en-US" sz="1400" dirty="0"/>
              <a:t>Up to 12’’ wafers</a:t>
            </a:r>
          </a:p>
          <a:p>
            <a:r>
              <a:rPr lang="en-US" sz="1400" dirty="0"/>
              <a:t>Nanometer-scale precision</a:t>
            </a:r>
          </a:p>
          <a:p>
            <a:pPr lvl="1"/>
            <a:r>
              <a:rPr lang="en-US" sz="1400" dirty="0"/>
              <a:t>Support both edge and surface coupling</a:t>
            </a:r>
          </a:p>
          <a:p>
            <a:r>
              <a:rPr lang="en-US" sz="1400" dirty="0"/>
              <a:t>Integrated with advanced testing capacity</a:t>
            </a:r>
          </a:p>
          <a:p>
            <a:pPr lvl="1"/>
            <a:r>
              <a:rPr lang="en-US" sz="1400" dirty="0"/>
              <a:t>Fast spectrum sweep: Up to 200 nm/s</a:t>
            </a:r>
          </a:p>
          <a:p>
            <a:pPr lvl="1"/>
            <a:r>
              <a:rPr lang="en-US" sz="1400" dirty="0"/>
              <a:t>Broadband: covering O, S, C, U, L bands</a:t>
            </a:r>
          </a:p>
          <a:p>
            <a:pPr lvl="1"/>
            <a:r>
              <a:rPr lang="en-US" sz="1400" dirty="0"/>
              <a:t>Polarization and optical delay measurement</a:t>
            </a:r>
          </a:p>
          <a:p>
            <a:pPr lvl="1"/>
            <a:r>
              <a:rPr lang="en-US" sz="1400" dirty="0"/>
              <a:t>RF: up to 67 GHz (110 GHz under development)</a:t>
            </a:r>
          </a:p>
          <a:p>
            <a:r>
              <a:rPr lang="en-US" sz="1400" dirty="0"/>
              <a:t>Compatible with EXFO’s OPAL-Pilot system</a:t>
            </a:r>
          </a:p>
          <a:p>
            <a:pPr marL="0" indent="0">
              <a:buNone/>
            </a:pP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46" name="Picture 7">
            <a:extLst>
              <a:ext uri="{FF2B5EF4-FFF2-40B4-BE49-F238E27FC236}">
                <a16:creationId xmlns:a16="http://schemas.microsoft.com/office/drawing/2014/main" id="{156BBF1D-E4E5-4770-A8C8-F5461B437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120" y="4842011"/>
            <a:ext cx="2588957" cy="1725550"/>
          </a:xfrm>
          <a:prstGeom prst="rect">
            <a:avLst/>
          </a:prstGeom>
        </p:spPr>
      </p:pic>
      <p:pic>
        <p:nvPicPr>
          <p:cNvPr id="47" name="Picture 8">
            <a:extLst>
              <a:ext uri="{FF2B5EF4-FFF2-40B4-BE49-F238E27FC236}">
                <a16:creationId xmlns:a16="http://schemas.microsoft.com/office/drawing/2014/main" id="{1FE881E1-E8B7-40E8-AF5F-A71FB9670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900" y="4842011"/>
            <a:ext cx="2623067" cy="17255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121D23F-CB54-4FEE-854D-20FA03848C3D}"/>
              </a:ext>
            </a:extLst>
          </p:cNvPr>
          <p:cNvSpPr/>
          <p:nvPr/>
        </p:nvSpPr>
        <p:spPr>
          <a:xfrm>
            <a:off x="2581901" y="6234092"/>
            <a:ext cx="2663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dirty="0"/>
              <a:t>https://coplweb.ca/</a:t>
            </a:r>
          </a:p>
        </p:txBody>
      </p:sp>
    </p:spTree>
    <p:extLst>
      <p:ext uri="{BB962C8B-B14F-4D97-AF65-F5344CB8AC3E}">
        <p14:creationId xmlns:p14="http://schemas.microsoft.com/office/powerpoint/2010/main" val="1606995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5724C09C-1469-4030-8F09-07777BA9F558}"/>
              </a:ext>
            </a:extLst>
          </p:cNvPr>
          <p:cNvSpPr/>
          <p:nvPr/>
        </p:nvSpPr>
        <p:spPr>
          <a:xfrm>
            <a:off x="219919" y="1503065"/>
            <a:ext cx="5565337" cy="25478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A2B9B5-637F-433E-901F-D33EC2BFA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33204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521A5F-5742-4D8C-BC35-38033D26E887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C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contenu 7">
            <a:extLst>
              <a:ext uri="{FF2B5EF4-FFF2-40B4-BE49-F238E27FC236}">
                <a16:creationId xmlns:a16="http://schemas.microsoft.com/office/drawing/2014/main" id="{E42CC19B-C871-489A-A9CD-534ABB5D5F9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16947" y="1511946"/>
            <a:ext cx="3018790" cy="99857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CA" sz="2200" b="1" noProof="0" dirty="0">
                <a:solidFill>
                  <a:srgbClr val="C00000"/>
                </a:solidFill>
              </a:rPr>
              <a:t>Université Laval - POP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2000" i="1" noProof="0" dirty="0"/>
              <a:t>Fabrication of optical fibers and photonic components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CDFB107-7B4F-45D2-842E-092314C2AAF5}"/>
              </a:ext>
            </a:extLst>
          </p:cNvPr>
          <p:cNvGrpSpPr/>
          <p:nvPr/>
        </p:nvGrpSpPr>
        <p:grpSpPr>
          <a:xfrm>
            <a:off x="219920" y="4133495"/>
            <a:ext cx="5565336" cy="2588531"/>
            <a:chOff x="1967948" y="3491077"/>
            <a:chExt cx="4724400" cy="23601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C9FDBAE-286E-478F-B08D-4F46E9794B87}"/>
                </a:ext>
              </a:extLst>
            </p:cNvPr>
            <p:cNvSpPr/>
            <p:nvPr/>
          </p:nvSpPr>
          <p:spPr>
            <a:xfrm>
              <a:off x="1967948" y="3528182"/>
              <a:ext cx="4724400" cy="23230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Espace réservé du contenu 7">
              <a:extLst>
                <a:ext uri="{FF2B5EF4-FFF2-40B4-BE49-F238E27FC236}">
                  <a16:creationId xmlns:a16="http://schemas.microsoft.com/office/drawing/2014/main" id="{2D5A5270-A5D1-4334-9EFF-433EF9164DA8}"/>
                </a:ext>
              </a:extLst>
            </p:cNvPr>
            <p:cNvSpPr txBox="1">
              <a:spLocks/>
            </p:cNvSpPr>
            <p:nvPr/>
          </p:nvSpPr>
          <p:spPr>
            <a:xfrm>
              <a:off x="3706073" y="3491077"/>
              <a:ext cx="2774459" cy="10300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C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ÉTS Montréal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Microelectronics and printable materials</a:t>
              </a:r>
            </a:p>
          </p:txBody>
        </p:sp>
      </p:grpSp>
      <p:pic>
        <p:nvPicPr>
          <p:cNvPr id="9" name="Picture 8" descr="http://www.apertureos.com/wp-content/uploads/2014/01/pic_capa_computer02.jpg">
            <a:extLst>
              <a:ext uri="{FF2B5EF4-FFF2-40B4-BE49-F238E27FC236}">
                <a16:creationId xmlns:a16="http://schemas.microsoft.com/office/drawing/2014/main" id="{1A024009-F0C2-4320-8950-4BFE0D26CF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6947" y="2593113"/>
            <a:ext cx="2443007" cy="135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1112A00-6E0C-4B13-8204-41F0F38173FD}"/>
              </a:ext>
            </a:extLst>
          </p:cNvPr>
          <p:cNvGrpSpPr/>
          <p:nvPr/>
        </p:nvGrpSpPr>
        <p:grpSpPr>
          <a:xfrm>
            <a:off x="5868366" y="1503066"/>
            <a:ext cx="5927620" cy="2530710"/>
            <a:chOff x="6692348" y="963707"/>
            <a:chExt cx="4896678" cy="232302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B3FAE5-1688-408D-9FDD-2A7B29D9AB15}"/>
                </a:ext>
              </a:extLst>
            </p:cNvPr>
            <p:cNvSpPr/>
            <p:nvPr/>
          </p:nvSpPr>
          <p:spPr>
            <a:xfrm>
              <a:off x="6692348" y="963707"/>
              <a:ext cx="4896678" cy="23230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space réservé du contenu 7">
              <a:extLst>
                <a:ext uri="{FF2B5EF4-FFF2-40B4-BE49-F238E27FC236}">
                  <a16:creationId xmlns:a16="http://schemas.microsoft.com/office/drawing/2014/main" id="{4EB6EBF9-5C0F-407C-9CB5-40FD62EB5A3A}"/>
                </a:ext>
              </a:extLst>
            </p:cNvPr>
            <p:cNvSpPr txBox="1">
              <a:spLocks/>
            </p:cNvSpPr>
            <p:nvPr/>
          </p:nvSpPr>
          <p:spPr>
            <a:xfrm>
              <a:off x="9794599" y="1012597"/>
              <a:ext cx="1784488" cy="92783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C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INRS - ALLS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CA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High power </a:t>
              </a:r>
              <a:r>
                <a:rPr kumimoji="0" lang="fr-CA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pulsed</a:t>
              </a:r>
              <a:r>
                <a:rPr kumimoji="0" lang="fr-CA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laser sources</a:t>
              </a: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994EBC3-9090-4505-9B89-1C2F42BC0355}"/>
                </a:ext>
              </a:extLst>
            </p:cNvPr>
            <p:cNvGrpSpPr/>
            <p:nvPr/>
          </p:nvGrpSpPr>
          <p:grpSpPr>
            <a:xfrm>
              <a:off x="6730688" y="1022278"/>
              <a:ext cx="4799244" cy="2232713"/>
              <a:chOff x="6730688" y="1022278"/>
              <a:chExt cx="4799244" cy="2232713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F4F88952-6769-4221-8FDF-AC7205F8A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30688" y="1022278"/>
                <a:ext cx="2975892" cy="223271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BBAABE7A-9E54-4082-95E1-E649A958A2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94599" y="2023521"/>
                <a:ext cx="1735333" cy="121376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8668DDC-4102-41B0-8B50-4046FCBA089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7429" y="5263225"/>
            <a:ext cx="3071199" cy="139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695EE0-6A1B-4030-A578-01F2AA8222C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69" y="4278175"/>
            <a:ext cx="1775965" cy="2377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CD9A420F-2292-4C69-8262-0A1971834A2C}"/>
              </a:ext>
            </a:extLst>
          </p:cNvPr>
          <p:cNvGrpSpPr/>
          <p:nvPr/>
        </p:nvGrpSpPr>
        <p:grpSpPr>
          <a:xfrm>
            <a:off x="5868365" y="4157065"/>
            <a:ext cx="6174826" cy="2547835"/>
            <a:chOff x="7290353" y="3528182"/>
            <a:chExt cx="5391348" cy="2323027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CE6F53D-2FCF-4246-A6F8-2A7F2E78566A}"/>
                </a:ext>
              </a:extLst>
            </p:cNvPr>
            <p:cNvGrpSpPr/>
            <p:nvPr/>
          </p:nvGrpSpPr>
          <p:grpSpPr>
            <a:xfrm>
              <a:off x="7290353" y="3528182"/>
              <a:ext cx="5391348" cy="2323027"/>
              <a:chOff x="7290353" y="3528182"/>
              <a:chExt cx="5391348" cy="2323027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AF97005-AAF8-4ADF-A54E-00E327AF6EE6}"/>
                  </a:ext>
                </a:extLst>
              </p:cNvPr>
              <p:cNvSpPr/>
              <p:nvPr/>
            </p:nvSpPr>
            <p:spPr>
              <a:xfrm>
                <a:off x="7290353" y="3528182"/>
                <a:ext cx="5175508" cy="232302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Espace réservé du contenu 7">
                <a:extLst>
                  <a:ext uri="{FF2B5EF4-FFF2-40B4-BE49-F238E27FC236}">
                    <a16:creationId xmlns:a16="http://schemas.microsoft.com/office/drawing/2014/main" id="{C936D834-55B4-453E-B298-0937FA7677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61094" y="3606116"/>
                <a:ext cx="5320607" cy="79543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fr-C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Université de Sherbrooke – 3IT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CA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Microfabrication</a:t>
                </a:r>
              </a:p>
            </p:txBody>
          </p:sp>
        </p:grp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67659F7-49CF-4779-9E43-8B2BDB813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7741" y="4311095"/>
              <a:ext cx="2319400" cy="151652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AFA101E7-BD75-4215-919E-409964F34AC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5750" y="5015743"/>
            <a:ext cx="2955085" cy="1648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" descr="\\usagers.copl.ulaval.ca\usagers\dahel4\My Documents\My Pictures\20140603_145308.jpg">
            <a:extLst>
              <a:ext uri="{FF2B5EF4-FFF2-40B4-BE49-F238E27FC236}">
                <a16:creationId xmlns:a16="http://schemas.microsoft.com/office/drawing/2014/main" id="{6AC7EA03-38DF-4706-A87D-A7778D56B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4069" y="1555661"/>
            <a:ext cx="2094011" cy="2448780"/>
          </a:xfrm>
          <a:prstGeom prst="rect">
            <a:avLst/>
          </a:prstGeom>
          <a:noFill/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re 8">
            <a:extLst>
              <a:ext uri="{FF2B5EF4-FFF2-40B4-BE49-F238E27FC236}">
                <a16:creationId xmlns:a16="http://schemas.microsoft.com/office/drawing/2014/main" id="{A50F19A8-F151-43F2-9487-EA329E49EF5B}"/>
              </a:ext>
            </a:extLst>
          </p:cNvPr>
          <p:cNvSpPr txBox="1">
            <a:spLocks/>
          </p:cNvSpPr>
          <p:nvPr/>
        </p:nvSpPr>
        <p:spPr>
          <a:xfrm>
            <a:off x="2516948" y="0"/>
            <a:ext cx="9675052" cy="1238341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C0000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OUR LABORATORIES</a:t>
            </a:r>
            <a:br>
              <a:rPr kumimoji="0" lang="fr-CA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18F40EE-106F-4CDC-8CEE-F655815359CA}"/>
              </a:ext>
            </a:extLst>
          </p:cNvPr>
          <p:cNvSpPr txBox="1"/>
          <p:nvPr/>
        </p:nvSpPr>
        <p:spPr>
          <a:xfrm>
            <a:off x="7434468" y="72276"/>
            <a:ext cx="47999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</a:t>
            </a:r>
            <a:r>
              <a:rPr lang="en-US" sz="2200" dirty="0">
                <a:solidFill>
                  <a:prstClr val="white"/>
                </a:solidFill>
                <a:latin typeface="Calibri" panose="020F0502020204030204"/>
              </a:rPr>
              <a:t>capabilities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are unique in Canada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World-class facilities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white"/>
                </a:solidFill>
                <a:latin typeface="Calibri" panose="020F0502020204030204"/>
              </a:rPr>
              <a:t>Open for collaboration</a:t>
            </a:r>
            <a:endParaRPr kumimoji="0" lang="fr-CA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57D7669-F62D-44A7-A150-E06A05ED94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" y="96861"/>
            <a:ext cx="2609099" cy="114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90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402</Words>
  <Application>Microsoft Office PowerPoint</Application>
  <PresentationFormat>Grand écran</PresentationFormat>
  <Paragraphs>55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Fira Sans</vt:lpstr>
      <vt:lpstr>Office Theme</vt:lpstr>
      <vt:lpstr>1_Office Theme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David Hélie</cp:lastModifiedBy>
  <cp:revision>51</cp:revision>
  <dcterms:created xsi:type="dcterms:W3CDTF">2024-05-27T00:13:45Z</dcterms:created>
  <dcterms:modified xsi:type="dcterms:W3CDTF">2024-06-21T13:06:29Z</dcterms:modified>
</cp:coreProperties>
</file>