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61"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30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E585F-4314-411F-B7C8-CDA00DF4E795}" type="datetimeFigureOut">
              <a:rPr lang="en-US" smtClean="0"/>
              <a:t>6/19/2024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CE94FD-C506-452A-8895-B60814C753C8}" type="slidenum">
              <a:rPr lang="en-US" smtClean="0"/>
              <a:t>‹#›</a:t>
            </a:fld>
            <a:endParaRPr lang="en-US"/>
          </a:p>
        </p:txBody>
      </p:sp>
    </p:spTree>
    <p:extLst>
      <p:ext uri="{BB962C8B-B14F-4D97-AF65-F5344CB8AC3E}">
        <p14:creationId xmlns:p14="http://schemas.microsoft.com/office/powerpoint/2010/main" val="1029399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CE94FD-C506-452A-8895-B60814C753C8}" type="slidenum">
              <a:rPr lang="en-US" smtClean="0"/>
              <a:t>1</a:t>
            </a:fld>
            <a:endParaRPr lang="en-US"/>
          </a:p>
        </p:txBody>
      </p:sp>
    </p:spTree>
    <p:extLst>
      <p:ext uri="{BB962C8B-B14F-4D97-AF65-F5344CB8AC3E}">
        <p14:creationId xmlns:p14="http://schemas.microsoft.com/office/powerpoint/2010/main" val="1249790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ED35-EC09-4931-1DDC-231F9E87E2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0EB8AA-BBC7-5E05-0AC3-3B9516A070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A888B7-E005-B4EC-601A-D849193AA08E}"/>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5" name="Footer Placeholder 4">
            <a:extLst>
              <a:ext uri="{FF2B5EF4-FFF2-40B4-BE49-F238E27FC236}">
                <a16:creationId xmlns:a16="http://schemas.microsoft.com/office/drawing/2014/main" id="{10A7C122-48C5-4573-C8AA-82F9B019F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ACD0E5-2514-24F5-BB74-EF860B4778B1}"/>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132732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38478-0F5E-60F3-A2AE-4781E96148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5798AD-6E81-2287-FE46-87C2C73F0A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8385CE-42AB-4731-8B38-07258978C513}"/>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5" name="Footer Placeholder 4">
            <a:extLst>
              <a:ext uri="{FF2B5EF4-FFF2-40B4-BE49-F238E27FC236}">
                <a16:creationId xmlns:a16="http://schemas.microsoft.com/office/drawing/2014/main" id="{DDB687BC-9055-AE29-C7FF-AAB29015D6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ED8AC1-A51C-EEC3-460B-D9BA5D3D266C}"/>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2779094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B4750-E423-ACAD-76D6-F86A0C735D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5351AF-2638-B1E7-EC69-FE79EAC3C3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E9881-D31F-7790-842C-96FF70AD5D15}"/>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5" name="Footer Placeholder 4">
            <a:extLst>
              <a:ext uri="{FF2B5EF4-FFF2-40B4-BE49-F238E27FC236}">
                <a16:creationId xmlns:a16="http://schemas.microsoft.com/office/drawing/2014/main" id="{3BC05247-3A10-6910-6977-42FBEE0FE9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5575CA-FFFF-C4B1-5C16-D4F51406BEA1}"/>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3108993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6FF72-77A4-AFDE-6753-F2BA898103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87AFE1-8FED-9EE5-0E24-9C12CFACA2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CF0603-E597-FE9D-BA66-A7DA0EC1EA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230F54-AC23-FD08-2ECE-E999B72F83F9}"/>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6" name="Footer Placeholder 5">
            <a:extLst>
              <a:ext uri="{FF2B5EF4-FFF2-40B4-BE49-F238E27FC236}">
                <a16:creationId xmlns:a16="http://schemas.microsoft.com/office/drawing/2014/main" id="{E6835BB9-55BE-395D-8640-25904DB7A8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8789D-EAB8-C119-7DCB-6DCD8A1581C7}"/>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3750041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3338-F70D-A4D1-59A3-6314AE6EB4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698B49-7122-79FE-A632-DBE97EC5D2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F8669C-F973-C3C0-C298-29E7FDCC1C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1F5EAD-9CE7-626D-79C3-B03EF8C47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A82AA2-326E-D1D1-B5B8-803BD41889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66174B-AAEC-A368-557C-7445D26089B2}"/>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8" name="Footer Placeholder 7">
            <a:extLst>
              <a:ext uri="{FF2B5EF4-FFF2-40B4-BE49-F238E27FC236}">
                <a16:creationId xmlns:a16="http://schemas.microsoft.com/office/drawing/2014/main" id="{5C716F74-2B61-4E4A-44DE-D74B8330CF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2815B8-8E31-698F-6FC8-1A175272BFFE}"/>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3025878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D1D9-382D-47E5-F998-601E069C48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DDA1D8-078F-5629-8853-946EFD5ACC0F}"/>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4" name="Footer Placeholder 3">
            <a:extLst>
              <a:ext uri="{FF2B5EF4-FFF2-40B4-BE49-F238E27FC236}">
                <a16:creationId xmlns:a16="http://schemas.microsoft.com/office/drawing/2014/main" id="{3C852F78-AA10-E1F1-8B96-49D9076C7E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79FC9B-021A-E8AB-D173-183B1BE02E43}"/>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3890547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237332-7788-B937-8192-6B1561E29594}"/>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3" name="Footer Placeholder 2">
            <a:extLst>
              <a:ext uri="{FF2B5EF4-FFF2-40B4-BE49-F238E27FC236}">
                <a16:creationId xmlns:a16="http://schemas.microsoft.com/office/drawing/2014/main" id="{F3E51C2F-53CA-6A65-8542-9381D9F87A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0BD039-3D4F-CFD4-3EF1-353ECCCC4E49}"/>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4038338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B9B8-361D-7B93-4D11-A01B0611E1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B6641E-B303-3CB0-3C29-4779CB4081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321119-649F-ADB0-0363-06F69C561C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9010A2-7675-CD08-7B0B-1BD1F27F9AE3}"/>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6" name="Footer Placeholder 5">
            <a:extLst>
              <a:ext uri="{FF2B5EF4-FFF2-40B4-BE49-F238E27FC236}">
                <a16:creationId xmlns:a16="http://schemas.microsoft.com/office/drawing/2014/main" id="{52F8C1FD-CE5A-4F66-39B2-22775E979F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05C3B7-51C0-6653-608A-ED3528250305}"/>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3191652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4ABF-6BE9-30C4-ECD5-DE5D140C51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558F22-DA80-E58C-1C27-5B32E9757D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DFB1D3-CA2F-8E46-DCD6-75BEAFDEA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4BBA15-02C0-DE1D-CD51-9B05E14DF68B}"/>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6" name="Footer Placeholder 5">
            <a:extLst>
              <a:ext uri="{FF2B5EF4-FFF2-40B4-BE49-F238E27FC236}">
                <a16:creationId xmlns:a16="http://schemas.microsoft.com/office/drawing/2014/main" id="{1AA88912-FDC6-AEC8-8C08-F9AB03ADD6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73C50D-F3A4-5658-646C-5A77ABA010B2}"/>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2034852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3D3B-D48E-908D-7380-809A7C06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4AC253-3DB5-C42C-CEB2-AAE3F3EAFD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0B7BD-BE99-5576-5BC7-CDDA91EE4067}"/>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5" name="Footer Placeholder 4">
            <a:extLst>
              <a:ext uri="{FF2B5EF4-FFF2-40B4-BE49-F238E27FC236}">
                <a16:creationId xmlns:a16="http://schemas.microsoft.com/office/drawing/2014/main" id="{0733444D-215B-1A72-4901-0280319F3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CBDCB-ADEB-C8AA-7052-2BA4350D4861}"/>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413225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CA9F87-688A-FCA7-E200-0F2E53D225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29FF53-2B47-7E0D-AD0F-482C68E046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D10059-90B7-413E-4670-B3DBA8DED548}"/>
              </a:ext>
            </a:extLst>
          </p:cNvPr>
          <p:cNvSpPr>
            <a:spLocks noGrp="1"/>
          </p:cNvSpPr>
          <p:nvPr>
            <p:ph type="dt" sz="half" idx="10"/>
          </p:nvPr>
        </p:nvSpPr>
        <p:spPr/>
        <p:txBody>
          <a:bodyPr/>
          <a:lstStyle/>
          <a:p>
            <a:fld id="{D43EEB2F-1EF8-4732-9CE1-3A92E31C1517}" type="datetimeFigureOut">
              <a:rPr lang="en-US" smtClean="0"/>
              <a:t>6/19/2024</a:t>
            </a:fld>
            <a:endParaRPr lang="en-US"/>
          </a:p>
        </p:txBody>
      </p:sp>
      <p:sp>
        <p:nvSpPr>
          <p:cNvPr id="5" name="Footer Placeholder 4">
            <a:extLst>
              <a:ext uri="{FF2B5EF4-FFF2-40B4-BE49-F238E27FC236}">
                <a16:creationId xmlns:a16="http://schemas.microsoft.com/office/drawing/2014/main" id="{CEDD16CD-565A-2652-B55A-2A716F9F5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2FC17E-694A-34D5-00BD-C90E54824BA6}"/>
              </a:ext>
            </a:extLst>
          </p:cNvPr>
          <p:cNvSpPr>
            <a:spLocks noGrp="1"/>
          </p:cNvSpPr>
          <p:nvPr>
            <p:ph type="sldNum" sz="quarter" idx="12"/>
          </p:nvPr>
        </p:nvSpPr>
        <p:spPr/>
        <p:txBody>
          <a:bodyPr/>
          <a:lstStyle/>
          <a:p>
            <a:fld id="{ECE59E3D-EDF0-4D71-A84B-E784D483E6E8}" type="slidenum">
              <a:rPr lang="en-US" smtClean="0"/>
              <a:t>‹#›</a:t>
            </a:fld>
            <a:endParaRPr lang="en-US"/>
          </a:p>
        </p:txBody>
      </p:sp>
    </p:spTree>
    <p:extLst>
      <p:ext uri="{BB962C8B-B14F-4D97-AF65-F5344CB8AC3E}">
        <p14:creationId xmlns:p14="http://schemas.microsoft.com/office/powerpoint/2010/main" val="193873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268665-0BCF-6CF0-D22E-DFA57437A0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137665-315A-F76A-694A-4E16EEDEB7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BC39A-0632-6F7C-28D3-E5CF9A34F0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3EEB2F-1EF8-4732-9CE1-3A92E31C1517}" type="datetimeFigureOut">
              <a:rPr lang="en-US" smtClean="0"/>
              <a:t>6/19/2024</a:t>
            </a:fld>
            <a:endParaRPr lang="en-US"/>
          </a:p>
        </p:txBody>
      </p:sp>
      <p:sp>
        <p:nvSpPr>
          <p:cNvPr id="5" name="Footer Placeholder 4">
            <a:extLst>
              <a:ext uri="{FF2B5EF4-FFF2-40B4-BE49-F238E27FC236}">
                <a16:creationId xmlns:a16="http://schemas.microsoft.com/office/drawing/2014/main" id="{E985626D-287B-1E9C-B7CD-F66A1E55A1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96D7D1-C094-B19D-A67B-2620698E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E59E3D-EDF0-4D71-A84B-E784D483E6E8}" type="slidenum">
              <a:rPr lang="en-US" smtClean="0"/>
              <a:t>‹#›</a:t>
            </a:fld>
            <a:endParaRPr lang="en-US"/>
          </a:p>
        </p:txBody>
      </p:sp>
    </p:spTree>
    <p:extLst>
      <p:ext uri="{BB962C8B-B14F-4D97-AF65-F5344CB8AC3E}">
        <p14:creationId xmlns:p14="http://schemas.microsoft.com/office/powerpoint/2010/main" val="3700334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jpeg"/><Relationship Id="rId3" Type="http://schemas.openxmlformats.org/officeDocument/2006/relationships/image" Target="../media/image1.png"/><Relationship Id="rId21" Type="http://schemas.openxmlformats.org/officeDocument/2006/relationships/image" Target="../media/image18.png"/><Relationship Id="rId7" Type="http://schemas.openxmlformats.org/officeDocument/2006/relationships/image" Target="../media/image4.jpe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8.png"/><Relationship Id="rId5" Type="http://schemas.openxmlformats.org/officeDocument/2006/relationships/image" Target="../media/image2.jpeg"/><Relationship Id="rId15" Type="http://schemas.openxmlformats.org/officeDocument/2006/relationships/image" Target="../media/image12.png"/><Relationship Id="rId23" Type="http://schemas.openxmlformats.org/officeDocument/2006/relationships/image" Target="../media/image20.png"/><Relationship Id="rId10" Type="http://schemas.openxmlformats.org/officeDocument/2006/relationships/image" Target="../media/image7.png"/><Relationship Id="rId19" Type="http://schemas.openxmlformats.org/officeDocument/2006/relationships/image" Target="../media/image16.jpeg"/><Relationship Id="rId4" Type="http://schemas.openxmlformats.org/officeDocument/2006/relationships/hyperlink" Target="mailto:nufab@northwestern.edu" TargetMode="External"/><Relationship Id="rId9" Type="http://schemas.openxmlformats.org/officeDocument/2006/relationships/image" Target="../media/image6.png"/><Relationship Id="rId14" Type="http://schemas.openxmlformats.org/officeDocument/2006/relationships/image" Target="../media/image11.jpeg"/><Relationship Id="rId22"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jpeg"/><Relationship Id="rId18" Type="http://schemas.openxmlformats.org/officeDocument/2006/relationships/image" Target="../media/image3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25.jpeg"/><Relationship Id="rId17" Type="http://schemas.openxmlformats.org/officeDocument/2006/relationships/image" Target="../media/image30.png"/><Relationship Id="rId2" Type="http://schemas.openxmlformats.org/officeDocument/2006/relationships/image" Target="../media/image5.png"/><Relationship Id="rId16"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119582" y="5847875"/>
            <a:ext cx="8917167" cy="587211"/>
          </a:xfrm>
          <a:prstGeom prst="rect">
            <a:avLst/>
          </a:prstGeom>
          <a:solidFill>
            <a:schemeClr val="bg1"/>
          </a:solidFill>
          <a:ln w="9525">
            <a:solidFill>
              <a:srgbClr val="4E2A84"/>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149" name="Rectangle 148"/>
          <p:cNvSpPr/>
          <p:nvPr/>
        </p:nvSpPr>
        <p:spPr>
          <a:xfrm>
            <a:off x="6183762" y="581756"/>
            <a:ext cx="2852986" cy="5173385"/>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134" name="Rectangle 133"/>
          <p:cNvSpPr/>
          <p:nvPr/>
        </p:nvSpPr>
        <p:spPr>
          <a:xfrm>
            <a:off x="1123" y="6537747"/>
            <a:ext cx="12189754" cy="334512"/>
          </a:xfrm>
          <a:prstGeom prst="rect">
            <a:avLst/>
          </a:prstGeom>
          <a:solidFill>
            <a:srgbClr val="4E2A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725" tIns="8362" rIns="16725" bIns="8362" rtlCol="0" anchor="ctr"/>
          <a:lstStyle/>
          <a:p>
            <a:pPr algn="ctr"/>
            <a:endParaRPr lang="en-US" sz="361"/>
          </a:p>
        </p:txBody>
      </p:sp>
      <p:sp>
        <p:nvSpPr>
          <p:cNvPr id="148" name="Rectangle 147"/>
          <p:cNvSpPr/>
          <p:nvPr/>
        </p:nvSpPr>
        <p:spPr>
          <a:xfrm>
            <a:off x="129313" y="568933"/>
            <a:ext cx="2852986" cy="2512302"/>
          </a:xfrm>
          <a:prstGeom prst="rect">
            <a:avLst/>
          </a:prstGeom>
          <a:solidFill>
            <a:schemeClr val="bg1"/>
          </a:solidFill>
          <a:ln w="9525">
            <a:solidFill>
              <a:srgbClr val="4E2A84"/>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147" name="Rectangle 146"/>
          <p:cNvSpPr/>
          <p:nvPr/>
        </p:nvSpPr>
        <p:spPr>
          <a:xfrm>
            <a:off x="9200727" y="576101"/>
            <a:ext cx="2852986" cy="5875886"/>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102" name="Rectangle 101"/>
          <p:cNvSpPr/>
          <p:nvPr/>
        </p:nvSpPr>
        <p:spPr>
          <a:xfrm>
            <a:off x="1123" y="260"/>
            <a:ext cx="12189754" cy="501768"/>
          </a:xfrm>
          <a:prstGeom prst="rect">
            <a:avLst/>
          </a:prstGeom>
          <a:solidFill>
            <a:srgbClr val="4E2A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725" tIns="8362" rIns="16725" bIns="8362" rtlCol="0" anchor="ctr"/>
          <a:lstStyle/>
          <a:p>
            <a:pPr algn="ctr"/>
            <a:endParaRPr lang="en-US" sz="361"/>
          </a:p>
        </p:txBody>
      </p:sp>
      <p:sp>
        <p:nvSpPr>
          <p:cNvPr id="75" name="TextBox 74"/>
          <p:cNvSpPr txBox="1"/>
          <p:nvPr/>
        </p:nvSpPr>
        <p:spPr>
          <a:xfrm>
            <a:off x="126646" y="563260"/>
            <a:ext cx="2855655" cy="218971"/>
          </a:xfrm>
          <a:prstGeom prst="rect">
            <a:avLst/>
          </a:prstGeom>
          <a:solidFill>
            <a:srgbClr val="4E2A84"/>
          </a:solidFill>
        </p:spPr>
        <p:txBody>
          <a:bodyPr wrap="square" rtlCol="0">
            <a:spAutoFit/>
          </a:bodyPr>
          <a:lstStyle/>
          <a:p>
            <a:pPr algn="ctr"/>
            <a:r>
              <a:rPr lang="en-US" sz="823">
                <a:solidFill>
                  <a:schemeClr val="bg1"/>
                </a:solidFill>
              </a:rPr>
              <a:t>NUFAB Facility</a:t>
            </a:r>
          </a:p>
        </p:txBody>
      </p:sp>
      <p:sp>
        <p:nvSpPr>
          <p:cNvPr id="107" name="Rectangle 106"/>
          <p:cNvSpPr/>
          <p:nvPr/>
        </p:nvSpPr>
        <p:spPr>
          <a:xfrm>
            <a:off x="227502" y="880809"/>
            <a:ext cx="2697859" cy="1708160"/>
          </a:xfrm>
          <a:prstGeom prst="rect">
            <a:avLst/>
          </a:prstGeom>
        </p:spPr>
        <p:txBody>
          <a:bodyPr wrap="square" lIns="91440" tIns="45720" rIns="91440" bIns="45720" anchor="t">
            <a:spAutoFit/>
          </a:bodyPr>
          <a:lstStyle/>
          <a:p>
            <a:pPr fontAlgn="base"/>
            <a:r>
              <a:rPr lang="en-US" sz="1050"/>
              <a:t>                                    NUFAB is a central micro/nano               fabrication facility at                                 Northwestern University. It provides the whole range of nanofabrication equipment and technical expertise to Northwestern as well as other academic and industrial researchers. We support research in all areas of science, engineering, medicine, and interdisciplinary fields</a:t>
            </a:r>
            <a:endParaRPr lang="en-US" sz="1050">
              <a:cs typeface="Calibri"/>
            </a:endParaRPr>
          </a:p>
        </p:txBody>
      </p:sp>
      <p:pic>
        <p:nvPicPr>
          <p:cNvPr id="53" name="Picture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2918" y="2411491"/>
            <a:ext cx="658087" cy="658087"/>
          </a:xfrm>
          <a:prstGeom prst="rect">
            <a:avLst/>
          </a:prstGeom>
        </p:spPr>
      </p:pic>
      <p:sp>
        <p:nvSpPr>
          <p:cNvPr id="54" name="TextBox 53"/>
          <p:cNvSpPr txBox="1"/>
          <p:nvPr/>
        </p:nvSpPr>
        <p:spPr>
          <a:xfrm>
            <a:off x="163151" y="2479716"/>
            <a:ext cx="2034203" cy="555793"/>
          </a:xfrm>
          <a:prstGeom prst="rect">
            <a:avLst/>
          </a:prstGeom>
          <a:noFill/>
        </p:spPr>
        <p:txBody>
          <a:bodyPr wrap="square" rtlCol="0">
            <a:spAutoFit/>
          </a:bodyPr>
          <a:lstStyle/>
          <a:p>
            <a:pPr algn="r"/>
            <a:r>
              <a:rPr lang="en-US" sz="753"/>
              <a:t>A video tour of our facility is available here.</a:t>
            </a:r>
            <a:br>
              <a:rPr lang="en-US" sz="753"/>
            </a:br>
            <a:r>
              <a:rPr lang="en-US" sz="753"/>
              <a:t>If you would like physical tour or have any questions, send us an email at </a:t>
            </a:r>
            <a:r>
              <a:rPr lang="en-US" sz="753">
                <a:hlinkClick r:id="rId4"/>
              </a:rPr>
              <a:t>nufab@northwestern.edu</a:t>
            </a:r>
            <a:endParaRPr lang="en-US" sz="753"/>
          </a:p>
        </p:txBody>
      </p:sp>
      <p:sp>
        <p:nvSpPr>
          <p:cNvPr id="84" name="TextBox 83"/>
          <p:cNvSpPr txBox="1"/>
          <p:nvPr/>
        </p:nvSpPr>
        <p:spPr>
          <a:xfrm>
            <a:off x="9384947" y="3019935"/>
            <a:ext cx="2459569" cy="3384837"/>
          </a:xfrm>
          <a:prstGeom prst="rect">
            <a:avLst/>
          </a:prstGeom>
          <a:solidFill>
            <a:schemeClr val="accent4">
              <a:lumMod val="20000"/>
              <a:lumOff val="80000"/>
            </a:schemeClr>
          </a:solidFill>
        </p:spPr>
        <p:txBody>
          <a:bodyPr wrap="square" lIns="98379" tIns="45720" rIns="19676" bIns="45720" rtlCol="0" anchor="t">
            <a:spAutoFit/>
          </a:bodyPr>
          <a:lstStyle>
            <a:defPPr>
              <a:defRPr lang="en-US"/>
            </a:defPPr>
            <a:lvl1pPr algn="r" fontAlgn="base">
              <a:defRPr sz="600" i="1"/>
            </a:lvl1pPr>
          </a:lstStyle>
          <a:p>
            <a:pPr marL="122555" indent="-122555" algn="l">
              <a:lnSpc>
                <a:spcPct val="105000"/>
              </a:lnSpc>
              <a:buFont typeface="Arial" panose="020B0604020202020204" pitchFamily="34" charset="0"/>
              <a:buChar char="•"/>
            </a:pPr>
            <a:r>
              <a:rPr lang="en-US" sz="850" b="1" i="0">
                <a:cs typeface="Calibri"/>
              </a:rPr>
              <a:t>Automatic Acid Etcher</a:t>
            </a:r>
            <a:endParaRPr lang="en-US">
              <a:cs typeface="Calibri" panose="020F0502020204030204"/>
            </a:endParaRPr>
          </a:p>
          <a:p>
            <a:pPr marL="122555" indent="-122555" algn="l">
              <a:lnSpc>
                <a:spcPct val="105000"/>
              </a:lnSpc>
              <a:buFont typeface="Arial" panose="020B0604020202020204" pitchFamily="34" charset="0"/>
              <a:buChar char="•"/>
            </a:pPr>
            <a:r>
              <a:rPr lang="en-US" sz="850" b="1" i="0">
                <a:cs typeface="Calibri"/>
              </a:rPr>
              <a:t>Annealing Tube Furnace</a:t>
            </a:r>
          </a:p>
          <a:p>
            <a:pPr algn="l">
              <a:lnSpc>
                <a:spcPct val="105000"/>
              </a:lnSpc>
            </a:pPr>
            <a:r>
              <a:rPr lang="en-US" sz="850" b="1" i="0">
                <a:cs typeface="Calibri"/>
              </a:rPr>
              <a:t>    </a:t>
            </a:r>
            <a:r>
              <a:rPr lang="en-US" sz="850" i="0">
                <a:cs typeface="Calibri"/>
              </a:rPr>
              <a:t> Lindberg/Blue M</a:t>
            </a:r>
          </a:p>
          <a:p>
            <a:pPr marL="122555" indent="-122555" algn="l">
              <a:lnSpc>
                <a:spcPct val="105000"/>
              </a:lnSpc>
              <a:buFont typeface="Arial" panose="020B0604020202020204" pitchFamily="34" charset="0"/>
              <a:buChar char="•"/>
            </a:pPr>
            <a:r>
              <a:rPr lang="en-US" sz="850" b="1" i="0"/>
              <a:t>Plasma Enhanced Chemical Vapor Deposition</a:t>
            </a:r>
            <a:br>
              <a:rPr lang="en-US" sz="850" b="1" i="0"/>
            </a:br>
            <a:r>
              <a:rPr lang="en-US" sz="850" i="0"/>
              <a:t>STS </a:t>
            </a:r>
            <a:r>
              <a:rPr lang="en-US" sz="850" i="0" err="1"/>
              <a:t>LpX</a:t>
            </a:r>
            <a:r>
              <a:rPr lang="en-US" sz="850" i="0"/>
              <a:t> CVD</a:t>
            </a:r>
            <a:endParaRPr lang="en-US" sz="850">
              <a:cs typeface="Calibri" panose="020F0502020204030204"/>
            </a:endParaRPr>
          </a:p>
          <a:p>
            <a:pPr marL="122555" indent="-122555" algn="l">
              <a:lnSpc>
                <a:spcPct val="105000"/>
              </a:lnSpc>
              <a:buFont typeface="Arial" panose="020B0604020202020204" pitchFamily="34" charset="0"/>
              <a:buChar char="•"/>
            </a:pPr>
            <a:r>
              <a:rPr lang="en-US" sz="850" b="1" i="0"/>
              <a:t>AJA E-Beam Evaporator</a:t>
            </a:r>
            <a:endParaRPr lang="en-US" sz="850" b="1" i="0">
              <a:cs typeface="Calibri"/>
            </a:endParaRPr>
          </a:p>
          <a:p>
            <a:pPr marL="122555" indent="-122555" algn="l">
              <a:lnSpc>
                <a:spcPct val="105000"/>
              </a:lnSpc>
              <a:buFont typeface="Arial" panose="020B0604020202020204" pitchFamily="34" charset="0"/>
              <a:buChar char="•"/>
            </a:pPr>
            <a:r>
              <a:rPr lang="en-US" sz="850" b="1" i="0"/>
              <a:t>Thermal Evaporator</a:t>
            </a:r>
            <a:br>
              <a:rPr lang="en-US" sz="850" i="0"/>
            </a:br>
            <a:r>
              <a:rPr lang="en-US" sz="850" i="0"/>
              <a:t>Denton Vacuum Explorer 14</a:t>
            </a:r>
            <a:endParaRPr lang="en-US" sz="850" i="0">
              <a:cs typeface="Calibri"/>
            </a:endParaRPr>
          </a:p>
          <a:p>
            <a:pPr marL="122555" indent="-122555" algn="l">
              <a:lnSpc>
                <a:spcPct val="105000"/>
              </a:lnSpc>
              <a:buFont typeface="Arial" panose="020B0604020202020204" pitchFamily="34" charset="0"/>
              <a:buChar char="•"/>
            </a:pPr>
            <a:r>
              <a:rPr lang="en-US" sz="850" b="1" i="0" err="1"/>
              <a:t>Parylene</a:t>
            </a:r>
            <a:r>
              <a:rPr lang="en-US" sz="850" b="1" i="0"/>
              <a:t> Coater </a:t>
            </a:r>
            <a:endParaRPr lang="en-US" sz="850" b="1" i="0">
              <a:cs typeface="Calibri" panose="020F0502020204030204"/>
            </a:endParaRPr>
          </a:p>
          <a:p>
            <a:pPr marL="122555" indent="-122555" algn="l">
              <a:lnSpc>
                <a:spcPct val="105000"/>
              </a:lnSpc>
              <a:buFont typeface="Arial" panose="020B0604020202020204" pitchFamily="34" charset="0"/>
              <a:buChar char="•"/>
            </a:pPr>
            <a:r>
              <a:rPr lang="en-US" sz="850" i="0"/>
              <a:t>SCS Labcoter2 </a:t>
            </a:r>
            <a:r>
              <a:rPr lang="en-US" sz="850" i="0" err="1"/>
              <a:t>Parylene</a:t>
            </a:r>
            <a:r>
              <a:rPr lang="en-US" sz="850" i="0"/>
              <a:t> Deposition System</a:t>
            </a:r>
            <a:endParaRPr lang="en-US" sz="850" i="0">
              <a:cs typeface="Calibri"/>
            </a:endParaRPr>
          </a:p>
          <a:p>
            <a:pPr marL="122555" indent="-122555" algn="l">
              <a:lnSpc>
                <a:spcPct val="105000"/>
              </a:lnSpc>
              <a:buFont typeface="Arial" panose="020B0604020202020204" pitchFamily="34" charset="0"/>
              <a:buChar char="•"/>
            </a:pPr>
            <a:r>
              <a:rPr lang="en-US" sz="850" b="1" i="0"/>
              <a:t>Sputters</a:t>
            </a:r>
            <a:endParaRPr lang="en-US" sz="850" b="1" i="0">
              <a:cs typeface="Calibri"/>
            </a:endParaRPr>
          </a:p>
          <a:p>
            <a:pPr marL="122555" algn="l">
              <a:lnSpc>
                <a:spcPct val="105000"/>
              </a:lnSpc>
            </a:pPr>
            <a:r>
              <a:rPr lang="en-US" sz="850" i="0"/>
              <a:t>AJA Orion Sputter I &amp; II</a:t>
            </a:r>
            <a:endParaRPr lang="en-US" sz="850" i="0">
              <a:cs typeface="Calibri"/>
            </a:endParaRPr>
          </a:p>
          <a:p>
            <a:pPr marL="122555" indent="-122555" algn="l">
              <a:lnSpc>
                <a:spcPct val="105000"/>
              </a:lnSpc>
              <a:buFont typeface="Arial" panose="020B0604020202020204" pitchFamily="34" charset="0"/>
              <a:buChar char="•"/>
            </a:pPr>
            <a:r>
              <a:rPr lang="en-US" sz="850" b="1" i="0"/>
              <a:t>Deep Reactive Ion Etcher (DRIE)</a:t>
            </a:r>
            <a:endParaRPr lang="en-US" sz="850" b="1" i="0">
              <a:cs typeface="Calibri"/>
            </a:endParaRPr>
          </a:p>
          <a:p>
            <a:pPr marL="122555" algn="l">
              <a:lnSpc>
                <a:spcPct val="105000"/>
              </a:lnSpc>
            </a:pPr>
            <a:r>
              <a:rPr lang="en-US" sz="850" i="0"/>
              <a:t>STS </a:t>
            </a:r>
            <a:r>
              <a:rPr lang="en-US" sz="850" i="0" err="1"/>
              <a:t>LpX</a:t>
            </a:r>
            <a:r>
              <a:rPr lang="en-US" sz="850" i="0"/>
              <a:t> Pegasus</a:t>
            </a:r>
            <a:endParaRPr lang="en-US" sz="850" i="0">
              <a:cs typeface="Calibri"/>
            </a:endParaRPr>
          </a:p>
          <a:p>
            <a:pPr marL="122555" indent="-122555" algn="l">
              <a:lnSpc>
                <a:spcPct val="105000"/>
              </a:lnSpc>
              <a:buFont typeface="Arial" panose="020B0604020202020204" pitchFamily="34" charset="0"/>
              <a:buChar char="•"/>
            </a:pPr>
            <a:r>
              <a:rPr lang="en-US" sz="850" b="1" i="0"/>
              <a:t>Reactive Ion Etcher (RIE)</a:t>
            </a:r>
            <a:endParaRPr lang="en-US" sz="850" b="1" i="0">
              <a:cs typeface="Calibri"/>
            </a:endParaRPr>
          </a:p>
          <a:p>
            <a:pPr marL="122555" algn="l">
              <a:lnSpc>
                <a:spcPct val="105000"/>
              </a:lnSpc>
            </a:pPr>
            <a:r>
              <a:rPr lang="en-US" sz="850" i="0"/>
              <a:t>Samco RIE-10NR</a:t>
            </a:r>
            <a:endParaRPr lang="en-US" sz="850" i="0">
              <a:cs typeface="Calibri"/>
            </a:endParaRPr>
          </a:p>
          <a:p>
            <a:pPr marL="122555" indent="-122555" algn="l">
              <a:lnSpc>
                <a:spcPct val="105000"/>
              </a:lnSpc>
              <a:buFont typeface="Arial" panose="020B0604020202020204" pitchFamily="34" charset="0"/>
              <a:buChar char="•"/>
            </a:pPr>
            <a:r>
              <a:rPr lang="en-US" sz="850" b="1" i="0"/>
              <a:t>Xenon Difluoride Etcher</a:t>
            </a:r>
            <a:endParaRPr lang="en-US" sz="850" b="1" i="0">
              <a:cs typeface="Calibri"/>
            </a:endParaRPr>
          </a:p>
          <a:p>
            <a:pPr marL="122555" algn="l">
              <a:lnSpc>
                <a:spcPct val="105000"/>
              </a:lnSpc>
            </a:pPr>
            <a:r>
              <a:rPr lang="en-US" sz="861" i="0" err="1"/>
              <a:t>Xactix</a:t>
            </a:r>
            <a:endParaRPr lang="en-US" sz="861" i="0">
              <a:cs typeface="Calibri" panose="020F0502020204030204"/>
            </a:endParaRPr>
          </a:p>
          <a:p>
            <a:pPr marL="122555" indent="-122555" algn="l">
              <a:lnSpc>
                <a:spcPct val="105000"/>
              </a:lnSpc>
              <a:buFont typeface="Arial" panose="020B0604020202020204" pitchFamily="34" charset="0"/>
              <a:buChar char="•"/>
            </a:pPr>
            <a:r>
              <a:rPr lang="en-US" sz="850" b="1" i="0"/>
              <a:t>Rapid Thermal Processor (RTP)</a:t>
            </a:r>
            <a:endParaRPr lang="en-US" sz="850" b="1" i="0">
              <a:cs typeface="Calibri"/>
            </a:endParaRPr>
          </a:p>
          <a:p>
            <a:pPr marL="122555" algn="l">
              <a:lnSpc>
                <a:spcPct val="105000"/>
              </a:lnSpc>
            </a:pPr>
            <a:r>
              <a:rPr lang="en-US" sz="850" i="0"/>
              <a:t>AW-610</a:t>
            </a:r>
            <a:endParaRPr lang="en-US" sz="850" i="0">
              <a:cs typeface="Calibri"/>
            </a:endParaRPr>
          </a:p>
          <a:p>
            <a:pPr marL="122555" indent="-122555" algn="l">
              <a:lnSpc>
                <a:spcPct val="105000"/>
              </a:lnSpc>
              <a:buFont typeface="Arial" panose="020B0604020202020204" pitchFamily="34" charset="0"/>
              <a:buChar char="•"/>
            </a:pPr>
            <a:r>
              <a:rPr lang="en-US" sz="850" b="1" i="0"/>
              <a:t>P/N Doping Furnaces</a:t>
            </a:r>
            <a:endParaRPr lang="en-US" sz="850" b="1" i="0">
              <a:cs typeface="Calibri"/>
            </a:endParaRPr>
          </a:p>
          <a:p>
            <a:pPr marL="122555" indent="-122555" algn="l">
              <a:lnSpc>
                <a:spcPct val="105000"/>
              </a:lnSpc>
              <a:buFont typeface="Arial" panose="020B0604020202020204" pitchFamily="34" charset="0"/>
              <a:buChar char="•"/>
            </a:pPr>
            <a:r>
              <a:rPr lang="en-US" sz="850" b="1" i="0" err="1"/>
              <a:t>Tystar</a:t>
            </a:r>
            <a:r>
              <a:rPr lang="en-US" sz="850" b="1" i="0"/>
              <a:t> Low Pressure CVD</a:t>
            </a:r>
            <a:endParaRPr lang="en-US" sz="850" b="1" i="0">
              <a:cs typeface="Calibri"/>
            </a:endParaRPr>
          </a:p>
          <a:p>
            <a:pPr marL="122555" indent="-117475" algn="l">
              <a:lnSpc>
                <a:spcPct val="105000"/>
              </a:lnSpc>
              <a:buFont typeface="Arial" panose="020B0604020202020204" pitchFamily="34" charset="0"/>
              <a:buChar char="•"/>
            </a:pPr>
            <a:r>
              <a:rPr lang="en-US" sz="850" b="1" i="0"/>
              <a:t>Critical Point Dryer </a:t>
            </a:r>
            <a:endParaRPr lang="en-US" sz="850" b="1" i="0">
              <a:cs typeface="Calibri"/>
            </a:endParaRPr>
          </a:p>
          <a:p>
            <a:pPr marL="122555" algn="l">
              <a:lnSpc>
                <a:spcPct val="105000"/>
              </a:lnSpc>
            </a:pPr>
            <a:r>
              <a:rPr lang="en-US" sz="850" i="0" err="1"/>
              <a:t>Tousimis</a:t>
            </a:r>
            <a:r>
              <a:rPr lang="en-US" sz="850" i="0"/>
              <a:t> </a:t>
            </a:r>
            <a:r>
              <a:rPr lang="en-US" sz="850" i="0" err="1"/>
              <a:t>Automegasamdri</a:t>
            </a:r>
            <a:r>
              <a:rPr lang="en-US" sz="850" i="0"/>
              <a:t> – 915B, Series C</a:t>
            </a:r>
            <a:endParaRPr lang="en-US" sz="850" i="0">
              <a:cs typeface="Calibri"/>
            </a:endParaRPr>
          </a:p>
        </p:txBody>
      </p:sp>
      <p:sp>
        <p:nvSpPr>
          <p:cNvPr id="87" name="TextBox 86"/>
          <p:cNvSpPr txBox="1"/>
          <p:nvPr/>
        </p:nvSpPr>
        <p:spPr>
          <a:xfrm>
            <a:off x="9198059" y="576506"/>
            <a:ext cx="2855654" cy="218971"/>
          </a:xfrm>
          <a:prstGeom prst="rect">
            <a:avLst/>
          </a:prstGeom>
          <a:solidFill>
            <a:srgbClr val="4E2A84"/>
          </a:solidFill>
        </p:spPr>
        <p:txBody>
          <a:bodyPr wrap="square" rtlCol="0">
            <a:spAutoFit/>
          </a:bodyPr>
          <a:lstStyle/>
          <a:p>
            <a:pPr algn="ctr"/>
            <a:r>
              <a:rPr lang="en-US" sz="823">
                <a:solidFill>
                  <a:schemeClr val="bg1"/>
                </a:solidFill>
              </a:rPr>
              <a:t>DEPOSITION &amp; ETCH</a:t>
            </a:r>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82616" y="884055"/>
            <a:ext cx="2459471" cy="1633529"/>
          </a:xfrm>
          <a:prstGeom prst="rect">
            <a:avLst/>
          </a:prstGeom>
        </p:spPr>
      </p:pic>
      <p:sp>
        <p:nvSpPr>
          <p:cNvPr id="110" name="TextBox 109"/>
          <p:cNvSpPr txBox="1"/>
          <p:nvPr/>
        </p:nvSpPr>
        <p:spPr>
          <a:xfrm>
            <a:off x="9238431" y="2470812"/>
            <a:ext cx="2679962" cy="539187"/>
          </a:xfrm>
          <a:prstGeom prst="rect">
            <a:avLst/>
          </a:prstGeom>
          <a:noFill/>
        </p:spPr>
        <p:txBody>
          <a:bodyPr wrap="square" rtlCol="0">
            <a:spAutoFit/>
          </a:bodyPr>
          <a:lstStyle>
            <a:defPPr>
              <a:defRPr lang="en-US"/>
            </a:defPPr>
            <a:lvl1pPr algn="just">
              <a:defRPr sz="700" b="1"/>
            </a:lvl1pPr>
          </a:lstStyle>
          <a:p>
            <a:r>
              <a:rPr lang="en-US" sz="968"/>
              <a:t>NUFAB’s Deposition Bay </a:t>
            </a:r>
            <a:r>
              <a:rPr lang="en-US" sz="968" b="0"/>
              <a:t>is suitable for a wide variety of deposition techniques, including both PVD and CVD methods.</a:t>
            </a:r>
          </a:p>
        </p:txBody>
      </p:sp>
      <p:sp>
        <p:nvSpPr>
          <p:cNvPr id="73" name="TextBox 72"/>
          <p:cNvSpPr txBox="1"/>
          <p:nvPr/>
        </p:nvSpPr>
        <p:spPr>
          <a:xfrm>
            <a:off x="6183762" y="572043"/>
            <a:ext cx="2852986" cy="241285"/>
          </a:xfrm>
          <a:prstGeom prst="rect">
            <a:avLst/>
          </a:prstGeom>
          <a:solidFill>
            <a:srgbClr val="4E2A84"/>
          </a:solidFill>
        </p:spPr>
        <p:txBody>
          <a:bodyPr wrap="square" rtlCol="0">
            <a:spAutoFit/>
          </a:bodyPr>
          <a:lstStyle/>
          <a:p>
            <a:pPr algn="ctr"/>
            <a:r>
              <a:rPr lang="en-US" sz="968">
                <a:solidFill>
                  <a:schemeClr val="bg1"/>
                </a:solidFill>
              </a:rPr>
              <a:t>PHOTOLITHOGRAPY</a:t>
            </a:r>
          </a:p>
        </p:txBody>
      </p:sp>
      <p:sp>
        <p:nvSpPr>
          <p:cNvPr id="114" name="TextBox 113"/>
          <p:cNvSpPr txBox="1"/>
          <p:nvPr/>
        </p:nvSpPr>
        <p:spPr>
          <a:xfrm>
            <a:off x="6368389" y="3075292"/>
            <a:ext cx="2465242" cy="2476282"/>
          </a:xfrm>
          <a:prstGeom prst="rect">
            <a:avLst/>
          </a:prstGeom>
          <a:solidFill>
            <a:schemeClr val="accent4">
              <a:lumMod val="20000"/>
              <a:lumOff val="80000"/>
            </a:schemeClr>
          </a:solidFill>
        </p:spPr>
        <p:txBody>
          <a:bodyPr wrap="square" lIns="98379" tIns="45720" rIns="49189" bIns="45720" rtlCol="0" anchor="t">
            <a:noAutofit/>
          </a:bodyPr>
          <a:lstStyle/>
          <a:p>
            <a:pPr marL="104140" indent="-104140" algn="r" fontAlgn="base">
              <a:spcAft>
                <a:spcPts val="323"/>
              </a:spcAft>
              <a:buFont typeface="Arial" panose="020B0604020202020204" pitchFamily="34" charset="0"/>
              <a:buChar char="•"/>
            </a:pPr>
            <a:r>
              <a:rPr lang="en-US" sz="850" b="1" dirty="0"/>
              <a:t>Mask Aligners</a:t>
            </a:r>
            <a:endParaRPr lang="en-US" sz="850" dirty="0"/>
          </a:p>
          <a:p>
            <a:pPr marL="122555" algn="r" fontAlgn="base">
              <a:spcAft>
                <a:spcPts val="323"/>
              </a:spcAft>
            </a:pPr>
            <a:r>
              <a:rPr lang="en-US" sz="850" dirty="0" err="1"/>
              <a:t>Suss</a:t>
            </a:r>
            <a:r>
              <a:rPr lang="en-US" sz="850" dirty="0"/>
              <a:t> MABA6, </a:t>
            </a:r>
            <a:r>
              <a:rPr lang="en-US" sz="850" dirty="0" err="1"/>
              <a:t>Suss</a:t>
            </a:r>
            <a:r>
              <a:rPr lang="en-US" sz="850" dirty="0"/>
              <a:t> MJB4</a:t>
            </a:r>
            <a:endParaRPr lang="en-US" sz="850" dirty="0">
              <a:cs typeface="Calibri"/>
            </a:endParaRPr>
          </a:p>
          <a:p>
            <a:pPr marL="104140" indent="-104140" algn="r" fontAlgn="base">
              <a:spcAft>
                <a:spcPts val="323"/>
              </a:spcAft>
              <a:buFont typeface="Arial" panose="020B0604020202020204" pitchFamily="34" charset="0"/>
              <a:buChar char="•"/>
            </a:pPr>
            <a:r>
              <a:rPr lang="en-US" sz="850" b="1" dirty="0"/>
              <a:t>Laser Writer</a:t>
            </a:r>
            <a:endParaRPr lang="en-US" sz="850" b="1" dirty="0">
              <a:cs typeface="Calibri" panose="020F0502020204030204"/>
            </a:endParaRPr>
          </a:p>
          <a:p>
            <a:pPr marL="122555" algn="r" fontAlgn="base">
              <a:spcAft>
                <a:spcPts val="323"/>
              </a:spcAft>
            </a:pPr>
            <a:r>
              <a:rPr lang="en-US" sz="850" dirty="0"/>
              <a:t>Heidelberg MLA150, </a:t>
            </a:r>
            <a:r>
              <a:rPr lang="en-US" sz="850" dirty="0" err="1"/>
              <a:t>uPG</a:t>
            </a:r>
            <a:r>
              <a:rPr lang="en-US" sz="850" dirty="0"/>
              <a:t> 501</a:t>
            </a:r>
            <a:endParaRPr lang="en-US" sz="850" dirty="0">
              <a:cs typeface="Calibri" panose="020F0502020204030204"/>
            </a:endParaRPr>
          </a:p>
          <a:p>
            <a:pPr marL="104140" indent="-104140" algn="r" fontAlgn="base">
              <a:spcAft>
                <a:spcPts val="323"/>
              </a:spcAft>
              <a:buFont typeface="Arial" panose="020B0604020202020204" pitchFamily="34" charset="0"/>
              <a:buChar char="•"/>
            </a:pPr>
            <a:r>
              <a:rPr lang="en-US" sz="850" b="1" dirty="0"/>
              <a:t>Convection Ovens </a:t>
            </a:r>
            <a:br>
              <a:rPr lang="en-US" sz="850" dirty="0"/>
            </a:br>
            <a:r>
              <a:rPr lang="en-US" sz="850" dirty="0"/>
              <a:t>Blue M DCC-146-C-ST350</a:t>
            </a:r>
            <a:endParaRPr lang="en-US" sz="850" dirty="0">
              <a:cs typeface="Calibri" panose="020F0502020204030204"/>
            </a:endParaRPr>
          </a:p>
          <a:p>
            <a:pPr marL="104140" indent="-104140" algn="r" fontAlgn="base">
              <a:spcAft>
                <a:spcPts val="323"/>
              </a:spcAft>
              <a:buFont typeface="Arial" panose="020B0604020202020204" pitchFamily="34" charset="0"/>
              <a:buChar char="•"/>
            </a:pPr>
            <a:r>
              <a:rPr lang="en-US" sz="850" b="1" dirty="0"/>
              <a:t>Microscope</a:t>
            </a:r>
            <a:br>
              <a:rPr lang="en-US" sz="850" dirty="0"/>
            </a:br>
            <a:r>
              <a:rPr lang="en-US" sz="850" dirty="0"/>
              <a:t>Nikon LV150</a:t>
            </a:r>
            <a:endParaRPr lang="en-US" sz="850" dirty="0">
              <a:cs typeface="Calibri" panose="020F0502020204030204"/>
            </a:endParaRPr>
          </a:p>
          <a:p>
            <a:pPr marL="104140" indent="-104140" algn="r" fontAlgn="base">
              <a:spcAft>
                <a:spcPts val="323"/>
              </a:spcAft>
              <a:buFont typeface="Arial" panose="020B0604020202020204" pitchFamily="34" charset="0"/>
              <a:buChar char="•"/>
            </a:pPr>
            <a:r>
              <a:rPr lang="en-US" sz="850" b="1" dirty="0"/>
              <a:t>Spinner Hood</a:t>
            </a:r>
            <a:endParaRPr lang="en-US" sz="850" b="1" dirty="0">
              <a:cs typeface="Calibri" panose="020F0502020204030204"/>
            </a:endParaRPr>
          </a:p>
          <a:p>
            <a:pPr marL="104140" indent="-104140" algn="r" fontAlgn="base">
              <a:spcAft>
                <a:spcPts val="323"/>
              </a:spcAft>
              <a:buFont typeface="Arial" panose="020B0604020202020204" pitchFamily="34" charset="0"/>
              <a:buChar char="•"/>
            </a:pPr>
            <a:r>
              <a:rPr lang="en-US" sz="850" b="1" dirty="0"/>
              <a:t>Automatic Develop Hood</a:t>
            </a:r>
            <a:endParaRPr lang="en-US" sz="850" b="1" dirty="0">
              <a:cs typeface="Calibri"/>
            </a:endParaRPr>
          </a:p>
          <a:p>
            <a:pPr algn="r">
              <a:spcAft>
                <a:spcPts val="323"/>
              </a:spcAft>
            </a:pPr>
            <a:r>
              <a:rPr lang="en-US" sz="850" dirty="0"/>
              <a:t>Osiris UNIXX</a:t>
            </a:r>
            <a:endParaRPr lang="en-US" sz="850" dirty="0">
              <a:cs typeface="Calibri" panose="020F0502020204030204"/>
            </a:endParaRPr>
          </a:p>
          <a:p>
            <a:pPr marL="104140" indent="-104140" algn="r" fontAlgn="base">
              <a:spcAft>
                <a:spcPts val="323"/>
              </a:spcAft>
              <a:buFont typeface="Arial" panose="020B0604020202020204" pitchFamily="34" charset="0"/>
              <a:buChar char="•"/>
            </a:pPr>
            <a:r>
              <a:rPr lang="en-US" sz="850" b="1" dirty="0"/>
              <a:t>Ultraviolet Flood Exposure System</a:t>
            </a:r>
            <a:br>
              <a:rPr lang="en-US" sz="850" dirty="0"/>
            </a:br>
            <a:r>
              <a:rPr lang="en-US" sz="850" dirty="0"/>
              <a:t>Inpro Technologies F300S</a:t>
            </a:r>
            <a:endParaRPr lang="en-US" sz="850" dirty="0">
              <a:cs typeface="Calibri"/>
            </a:endParaRPr>
          </a:p>
          <a:p>
            <a:pPr marL="104140" indent="-104140" algn="r" fontAlgn="base">
              <a:spcAft>
                <a:spcPts val="323"/>
              </a:spcAft>
              <a:buFont typeface="Arial" panose="020B0604020202020204" pitchFamily="34" charset="0"/>
              <a:buChar char="•"/>
            </a:pPr>
            <a:r>
              <a:rPr lang="en-US" sz="850" b="1" dirty="0"/>
              <a:t>Ultrasonic and </a:t>
            </a:r>
            <a:r>
              <a:rPr lang="en-US" sz="850" b="1" dirty="0" err="1"/>
              <a:t>Megasonic</a:t>
            </a:r>
            <a:r>
              <a:rPr lang="en-US" sz="850" b="1" dirty="0"/>
              <a:t> Cleaners</a:t>
            </a:r>
            <a:endParaRPr lang="en-US" sz="850" b="1" dirty="0">
              <a:cs typeface="Calibri" panose="020F0502020204030204"/>
            </a:endParaRPr>
          </a:p>
          <a:p>
            <a:pPr marL="104140" indent="-104140" algn="r" fontAlgn="base">
              <a:spcAft>
                <a:spcPts val="323"/>
              </a:spcAft>
              <a:buFont typeface="Arial" panose="020B0604020202020204" pitchFamily="34" charset="0"/>
              <a:buChar char="•"/>
            </a:pPr>
            <a:r>
              <a:rPr lang="en-US" sz="850" b="1" dirty="0"/>
              <a:t>Vacuum Oven (</a:t>
            </a:r>
            <a:r>
              <a:rPr lang="en-US" sz="850" dirty="0"/>
              <a:t>YES</a:t>
            </a:r>
            <a:r>
              <a:rPr lang="en-US" sz="850" b="1" dirty="0"/>
              <a:t>)</a:t>
            </a:r>
            <a:endParaRPr lang="en-US" sz="861" b="1" dirty="0">
              <a:cs typeface="Calibri" panose="020F0502020204030204"/>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4160" y="881759"/>
            <a:ext cx="2459471" cy="1633298"/>
          </a:xfrm>
          <a:prstGeom prst="rect">
            <a:avLst/>
          </a:prstGeom>
        </p:spPr>
      </p:pic>
      <p:sp>
        <p:nvSpPr>
          <p:cNvPr id="112" name="TextBox 111"/>
          <p:cNvSpPr txBox="1"/>
          <p:nvPr/>
        </p:nvSpPr>
        <p:spPr>
          <a:xfrm>
            <a:off x="6263759" y="2468215"/>
            <a:ext cx="2686039" cy="539187"/>
          </a:xfrm>
          <a:prstGeom prst="rect">
            <a:avLst/>
          </a:prstGeom>
          <a:noFill/>
        </p:spPr>
        <p:txBody>
          <a:bodyPr wrap="square" rtlCol="0">
            <a:spAutoFit/>
          </a:bodyPr>
          <a:lstStyle>
            <a:defPPr>
              <a:defRPr lang="en-US"/>
            </a:defPPr>
            <a:lvl1pPr algn="just">
              <a:defRPr sz="700" b="1"/>
            </a:lvl1pPr>
          </a:lstStyle>
          <a:p>
            <a:r>
              <a:rPr lang="en-US" sz="968"/>
              <a:t>NUFAB’s Photolithography Bay </a:t>
            </a:r>
            <a:r>
              <a:rPr lang="en-US" sz="968" b="0"/>
              <a:t>is configured for both mask and maskless  lithography processes, including single micron scale optical lithography.  </a:t>
            </a:r>
          </a:p>
        </p:txBody>
      </p:sp>
      <p:sp>
        <p:nvSpPr>
          <p:cNvPr id="68" name="Rectangle 67"/>
          <p:cNvSpPr/>
          <p:nvPr/>
        </p:nvSpPr>
        <p:spPr>
          <a:xfrm>
            <a:off x="3146278" y="576101"/>
            <a:ext cx="2852986" cy="5179040"/>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69" name="TextBox 68"/>
          <p:cNvSpPr txBox="1"/>
          <p:nvPr/>
        </p:nvSpPr>
        <p:spPr>
          <a:xfrm>
            <a:off x="3151111" y="576099"/>
            <a:ext cx="2850317" cy="241285"/>
          </a:xfrm>
          <a:prstGeom prst="rect">
            <a:avLst/>
          </a:prstGeom>
          <a:solidFill>
            <a:srgbClr val="4E2A84"/>
          </a:solidFill>
        </p:spPr>
        <p:txBody>
          <a:bodyPr wrap="square" rtlCol="0">
            <a:spAutoFit/>
          </a:bodyPr>
          <a:lstStyle/>
          <a:p>
            <a:pPr algn="ctr"/>
            <a:r>
              <a:rPr lang="en-US" sz="968">
                <a:solidFill>
                  <a:schemeClr val="bg1"/>
                </a:solidFill>
              </a:rPr>
              <a:t>﻿CHARACTERIZATION</a:t>
            </a:r>
          </a:p>
        </p:txBody>
      </p:sp>
      <p:sp>
        <p:nvSpPr>
          <p:cNvPr id="83" name="TextBox 82"/>
          <p:cNvSpPr txBox="1"/>
          <p:nvPr/>
        </p:nvSpPr>
        <p:spPr>
          <a:xfrm>
            <a:off x="3303076" y="3077674"/>
            <a:ext cx="2481922" cy="2596608"/>
          </a:xfrm>
          <a:prstGeom prst="rect">
            <a:avLst/>
          </a:prstGeom>
          <a:solidFill>
            <a:schemeClr val="accent4">
              <a:lumMod val="20000"/>
              <a:lumOff val="80000"/>
            </a:schemeClr>
          </a:solidFill>
        </p:spPr>
        <p:txBody>
          <a:bodyPr wrap="square" rtlCol="0">
            <a:spAutoFit/>
          </a:bodyPr>
          <a:lstStyle/>
          <a:p>
            <a:pPr marL="104518" indent="-104518" fontAlgn="base">
              <a:buFont typeface="Arial" panose="020B0604020202020204" pitchFamily="34" charset="0"/>
              <a:buChar char="•"/>
            </a:pPr>
            <a:r>
              <a:rPr lang="en-US" sz="861" b="1" dirty="0"/>
              <a:t>Fluorescence/DIC Microscope</a:t>
            </a:r>
            <a:br>
              <a:rPr lang="en-US" sz="861" dirty="0"/>
            </a:br>
            <a:r>
              <a:rPr lang="en-US" sz="861" dirty="0"/>
              <a:t>Nikon LV150</a:t>
            </a:r>
          </a:p>
          <a:p>
            <a:pPr marL="104518" indent="-104518" fontAlgn="base">
              <a:buFont typeface="Arial" panose="020B0604020202020204" pitchFamily="34" charset="0"/>
              <a:buChar char="•"/>
            </a:pPr>
            <a:r>
              <a:rPr lang="en-US" sz="861" b="1" dirty="0"/>
              <a:t>Reflectometer</a:t>
            </a:r>
            <a:br>
              <a:rPr lang="en-US" sz="861" dirty="0"/>
            </a:br>
            <a:r>
              <a:rPr lang="en-US" sz="861" dirty="0" err="1"/>
              <a:t>Filmetrics</a:t>
            </a:r>
            <a:r>
              <a:rPr lang="en-US" sz="861" dirty="0"/>
              <a:t> F20</a:t>
            </a:r>
          </a:p>
          <a:p>
            <a:pPr marL="104518" indent="-104518" fontAlgn="base">
              <a:spcAft>
                <a:spcPts val="329"/>
              </a:spcAft>
              <a:buFont typeface="Arial" panose="020B0604020202020204" pitchFamily="34" charset="0"/>
              <a:buChar char="•"/>
            </a:pPr>
            <a:r>
              <a:rPr lang="en-US" sz="861" b="1" dirty="0"/>
              <a:t>Stylus Profilometer</a:t>
            </a:r>
            <a:br>
              <a:rPr lang="en-US" sz="861" dirty="0"/>
            </a:br>
            <a:r>
              <a:rPr lang="en-US" sz="861" dirty="0" err="1"/>
              <a:t>Veeco</a:t>
            </a:r>
            <a:r>
              <a:rPr lang="en-US" sz="861" dirty="0"/>
              <a:t> Dektak-8</a:t>
            </a:r>
          </a:p>
          <a:p>
            <a:pPr marL="104518" indent="-104518" fontAlgn="base">
              <a:spcAft>
                <a:spcPts val="329"/>
              </a:spcAft>
              <a:buFont typeface="Arial" panose="020B0604020202020204" pitchFamily="34" charset="0"/>
              <a:buChar char="•"/>
            </a:pPr>
            <a:r>
              <a:rPr lang="en-US" sz="861" b="1" dirty="0"/>
              <a:t>3D Optical Profilometer</a:t>
            </a:r>
          </a:p>
          <a:p>
            <a:pPr marL="122972" fontAlgn="base">
              <a:spcAft>
                <a:spcPts val="329"/>
              </a:spcAft>
            </a:pPr>
            <a:r>
              <a:rPr lang="en-US" sz="861" dirty="0" err="1"/>
              <a:t>Zygo</a:t>
            </a:r>
            <a:endParaRPr lang="en-US" sz="861" dirty="0"/>
          </a:p>
          <a:p>
            <a:pPr marL="104518" indent="-104518" fontAlgn="base">
              <a:spcAft>
                <a:spcPts val="329"/>
              </a:spcAft>
              <a:buFont typeface="Arial" panose="020B0604020202020204" pitchFamily="34" charset="0"/>
              <a:buChar char="•"/>
            </a:pPr>
            <a:r>
              <a:rPr lang="en-US" sz="861" b="1" dirty="0"/>
              <a:t>IV/CV Probe Station</a:t>
            </a:r>
          </a:p>
          <a:p>
            <a:pPr marL="104518" indent="-104518" fontAlgn="base">
              <a:spcAft>
                <a:spcPts val="329"/>
              </a:spcAft>
              <a:buFont typeface="Arial" panose="020B0604020202020204" pitchFamily="34" charset="0"/>
              <a:buChar char="•"/>
            </a:pPr>
            <a:r>
              <a:rPr lang="en-US" sz="861" b="1" dirty="0"/>
              <a:t>Ellipsometer</a:t>
            </a:r>
          </a:p>
          <a:p>
            <a:pPr marL="122972" fontAlgn="base">
              <a:spcAft>
                <a:spcPts val="329"/>
              </a:spcAft>
            </a:pPr>
            <a:r>
              <a:rPr lang="en-US" sz="861" dirty="0"/>
              <a:t>J.A. </a:t>
            </a:r>
            <a:r>
              <a:rPr lang="en-US" sz="861" dirty="0" err="1"/>
              <a:t>Woollam</a:t>
            </a:r>
            <a:r>
              <a:rPr lang="en-US" sz="861" dirty="0"/>
              <a:t> alpha-SE</a:t>
            </a:r>
          </a:p>
          <a:p>
            <a:pPr marL="104518" indent="-104518" fontAlgn="base">
              <a:spcAft>
                <a:spcPts val="329"/>
              </a:spcAft>
              <a:buFont typeface="Arial" panose="020B0604020202020204" pitchFamily="34" charset="0"/>
              <a:buChar char="•"/>
            </a:pPr>
            <a:r>
              <a:rPr lang="en-US" sz="861" b="1" dirty="0"/>
              <a:t>Ball Bonder and Wedge Bonder</a:t>
            </a:r>
          </a:p>
          <a:p>
            <a:pPr marL="104518" indent="-104518" fontAlgn="base">
              <a:spcAft>
                <a:spcPts val="329"/>
              </a:spcAft>
              <a:buFont typeface="Arial" panose="020B0604020202020204" pitchFamily="34" charset="0"/>
              <a:buChar char="•"/>
            </a:pPr>
            <a:r>
              <a:rPr lang="en-US" sz="861" b="1" dirty="0"/>
              <a:t>Contact Angle Measurement </a:t>
            </a:r>
          </a:p>
          <a:p>
            <a:pPr marL="122972" fontAlgn="base">
              <a:spcAft>
                <a:spcPts val="329"/>
              </a:spcAft>
            </a:pPr>
            <a:r>
              <a:rPr lang="en-US" sz="861" dirty="0"/>
              <a:t>VCA Optima XE </a:t>
            </a:r>
          </a:p>
          <a:p>
            <a:pPr marL="104518" indent="-104518" fontAlgn="base">
              <a:spcAft>
                <a:spcPts val="329"/>
              </a:spcAft>
              <a:buFont typeface="Arial" panose="020B0604020202020204" pitchFamily="34" charset="0"/>
              <a:buChar char="•"/>
            </a:pPr>
            <a:r>
              <a:rPr lang="en-US" sz="861" b="1" dirty="0"/>
              <a:t>Thin Film Stress Measurement</a:t>
            </a:r>
          </a:p>
          <a:p>
            <a:pPr fontAlgn="base">
              <a:spcAft>
                <a:spcPts val="329"/>
              </a:spcAft>
            </a:pPr>
            <a:r>
              <a:rPr lang="en-US" sz="861" b="1" dirty="0"/>
              <a:t>    </a:t>
            </a:r>
            <a:r>
              <a:rPr lang="en-US" sz="861" dirty="0"/>
              <a:t>Toho FLX-2320S</a:t>
            </a:r>
          </a:p>
        </p:txBody>
      </p:sp>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47871" y="876505"/>
            <a:ext cx="2459471" cy="1633530"/>
          </a:xfrm>
          <a:prstGeom prst="rect">
            <a:avLst/>
          </a:prstGeom>
        </p:spPr>
      </p:pic>
      <p:sp>
        <p:nvSpPr>
          <p:cNvPr id="109" name="TextBox 108"/>
          <p:cNvSpPr txBox="1"/>
          <p:nvPr/>
        </p:nvSpPr>
        <p:spPr>
          <a:xfrm>
            <a:off x="3245441" y="2518459"/>
            <a:ext cx="2561903" cy="539187"/>
          </a:xfrm>
          <a:prstGeom prst="rect">
            <a:avLst/>
          </a:prstGeom>
          <a:noFill/>
        </p:spPr>
        <p:txBody>
          <a:bodyPr wrap="square" rtlCol="0">
            <a:spAutoFit/>
          </a:bodyPr>
          <a:lstStyle/>
          <a:p>
            <a:pPr algn="just"/>
            <a:r>
              <a:rPr lang="en-US" sz="968" b="1"/>
              <a:t>NUFAB’s Characterization Bay </a:t>
            </a:r>
            <a:r>
              <a:rPr lang="en-US" sz="968"/>
              <a:t>allows for fine measurement of physical, electrical and optical properties of materials and devices. </a:t>
            </a:r>
          </a:p>
        </p:txBody>
      </p:sp>
      <p:sp>
        <p:nvSpPr>
          <p:cNvPr id="129" name="TextBox 128"/>
          <p:cNvSpPr txBox="1"/>
          <p:nvPr/>
        </p:nvSpPr>
        <p:spPr>
          <a:xfrm>
            <a:off x="4298002" y="6845"/>
            <a:ext cx="3591815" cy="422255"/>
          </a:xfrm>
          <a:prstGeom prst="rect">
            <a:avLst/>
          </a:prstGeom>
          <a:noFill/>
        </p:spPr>
        <p:txBody>
          <a:bodyPr wrap="square" lIns="16725" tIns="8362" rIns="16725" bIns="8362" rtlCol="0">
            <a:spAutoFit/>
          </a:bodyPr>
          <a:lstStyle/>
          <a:p>
            <a:pPr algn="ctr"/>
            <a:r>
              <a:rPr lang="en-US" sz="1317" b="1">
                <a:solidFill>
                  <a:schemeClr val="bg1"/>
                </a:solidFill>
                <a:latin typeface="+mj-lt"/>
              </a:rPr>
              <a:t>Northwestern University</a:t>
            </a:r>
          </a:p>
          <a:p>
            <a:pPr algn="ctr"/>
            <a:r>
              <a:rPr lang="en-US" sz="1317" b="1">
                <a:solidFill>
                  <a:schemeClr val="bg1"/>
                </a:solidFill>
                <a:latin typeface="+mj-lt"/>
              </a:rPr>
              <a:t>Micro/Nano Fabrication Facility</a:t>
            </a:r>
            <a:endParaRPr lang="en-US" sz="1317">
              <a:solidFill>
                <a:schemeClr val="bg1"/>
              </a:solidFill>
              <a:latin typeface="+mj-lt"/>
            </a:endParaRPr>
          </a:p>
        </p:txBody>
      </p:sp>
      <p:sp>
        <p:nvSpPr>
          <p:cNvPr id="131" name="TextBox 130"/>
          <p:cNvSpPr txBox="1"/>
          <p:nvPr/>
        </p:nvSpPr>
        <p:spPr>
          <a:xfrm>
            <a:off x="10523049" y="242695"/>
            <a:ext cx="1667829" cy="297990"/>
          </a:xfrm>
          <a:prstGeom prst="rect">
            <a:avLst/>
          </a:prstGeom>
          <a:noFill/>
        </p:spPr>
        <p:txBody>
          <a:bodyPr wrap="square" lIns="0" tIns="8362" rIns="16725" bIns="8362" rtlCol="0">
            <a:spAutoFit/>
          </a:bodyPr>
          <a:lstStyle/>
          <a:p>
            <a:pPr algn="ctr"/>
            <a:r>
              <a:rPr lang="en-US" sz="256">
                <a:solidFill>
                  <a:schemeClr val="bg1"/>
                </a:solidFill>
                <a:cs typeface="Times New Roman" panose="02020603050405020304" pitchFamily="18" charset="0"/>
              </a:rPr>
              <a:t>________________________________________________________</a:t>
            </a:r>
          </a:p>
          <a:p>
            <a:pPr algn="ctr"/>
            <a:endParaRPr lang="en-US" sz="108">
              <a:solidFill>
                <a:schemeClr val="bg1"/>
              </a:solidFill>
              <a:cs typeface="Times New Roman" panose="02020603050405020304" pitchFamily="18" charset="0"/>
            </a:endParaRPr>
          </a:p>
          <a:p>
            <a:pPr algn="ctr"/>
            <a:r>
              <a:rPr lang="en-US" sz="1756" i="1" baseline="30000">
                <a:solidFill>
                  <a:schemeClr val="bg1"/>
                </a:solidFill>
                <a:cs typeface="Arial" panose="020B0604020202020204" pitchFamily="34" charset="0"/>
              </a:rPr>
              <a:t> </a:t>
            </a:r>
            <a:r>
              <a:rPr lang="en-US" sz="1463" i="1" baseline="10000">
                <a:solidFill>
                  <a:schemeClr val="bg1"/>
                </a:solidFill>
                <a:cs typeface="Arial" panose="020B0604020202020204" pitchFamily="34" charset="0"/>
              </a:rPr>
              <a:t>Exploring Inner Space</a:t>
            </a:r>
            <a:endParaRPr lang="en-US" sz="1317" i="1">
              <a:solidFill>
                <a:schemeClr val="bg1"/>
              </a:solidFill>
            </a:endParaRPr>
          </a:p>
        </p:txBody>
      </p:sp>
      <p:pic>
        <p:nvPicPr>
          <p:cNvPr id="132" name="Picture 131"/>
          <p:cNvPicPr>
            <a:picLocks noChangeAspect="1"/>
          </p:cNvPicPr>
          <p:nvPr/>
        </p:nvPicPr>
        <p:blipFill rotWithShape="1">
          <a:blip r:embed="rId8" cstate="print">
            <a:extLst>
              <a:ext uri="{28A0092B-C50C-407E-A947-70E740481C1C}">
                <a14:useLocalDpi xmlns:a14="http://schemas.microsoft.com/office/drawing/2010/main" val="0"/>
              </a:ext>
            </a:extLst>
          </a:blip>
          <a:srcRect b="52347"/>
          <a:stretch/>
        </p:blipFill>
        <p:spPr>
          <a:xfrm>
            <a:off x="10559387" y="29940"/>
            <a:ext cx="1584390" cy="252256"/>
          </a:xfrm>
          <a:prstGeom prst="rect">
            <a:avLst/>
          </a:prstGeom>
        </p:spPr>
      </p:pic>
      <p:pic>
        <p:nvPicPr>
          <p:cNvPr id="133" name="Picture 132"/>
          <p:cNvPicPr>
            <a:picLocks noChangeAspect="1"/>
          </p:cNvPicPr>
          <p:nvPr/>
        </p:nvPicPr>
        <p:blipFill rotWithShape="1">
          <a:blip r:embed="rId9" cstate="print">
            <a:extLst>
              <a:ext uri="{28A0092B-C50C-407E-A947-70E740481C1C}">
                <a14:useLocalDpi xmlns:a14="http://schemas.microsoft.com/office/drawing/2010/main" val="0"/>
              </a:ext>
            </a:extLst>
          </a:blip>
          <a:srcRect l="60064"/>
          <a:stretch/>
        </p:blipFill>
        <p:spPr>
          <a:xfrm>
            <a:off x="33071" y="12368"/>
            <a:ext cx="1631701" cy="464493"/>
          </a:xfrm>
          <a:prstGeom prst="rect">
            <a:avLst/>
          </a:prstGeom>
        </p:spPr>
      </p:pic>
      <p:sp>
        <p:nvSpPr>
          <p:cNvPr id="135" name="TextBox 134"/>
          <p:cNvSpPr txBox="1"/>
          <p:nvPr/>
        </p:nvSpPr>
        <p:spPr>
          <a:xfrm>
            <a:off x="-34169" y="6586172"/>
            <a:ext cx="2362399" cy="202644"/>
          </a:xfrm>
          <a:prstGeom prst="rect">
            <a:avLst/>
          </a:prstGeom>
          <a:noFill/>
        </p:spPr>
        <p:txBody>
          <a:bodyPr wrap="square" lIns="16725" tIns="8362" rIns="16725" bIns="8362" rtlCol="0">
            <a:spAutoFit/>
          </a:bodyPr>
          <a:lstStyle/>
          <a:p>
            <a:pPr algn="ctr"/>
            <a:r>
              <a:rPr lang="en-US" sz="1207">
                <a:solidFill>
                  <a:schemeClr val="bg1"/>
                </a:solidFill>
                <a:latin typeface="+mj-lt"/>
              </a:rPr>
              <a:t>www.nuance.northwestern.edu</a:t>
            </a:r>
            <a:endParaRPr lang="en-US" sz="1207" i="1">
              <a:solidFill>
                <a:schemeClr val="bg1"/>
              </a:solidFill>
              <a:latin typeface="+mj-lt"/>
            </a:endParaRPr>
          </a:p>
        </p:txBody>
      </p:sp>
      <p:pic>
        <p:nvPicPr>
          <p:cNvPr id="136" name="Picture 1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91799" y="6633425"/>
            <a:ext cx="125441" cy="125441"/>
          </a:xfrm>
          <a:prstGeom prst="rect">
            <a:avLst/>
          </a:prstGeom>
        </p:spPr>
      </p:pic>
      <p:pic>
        <p:nvPicPr>
          <p:cNvPr id="137" name="Picture 13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914806" y="6633425"/>
            <a:ext cx="125441" cy="125441"/>
          </a:xfrm>
          <a:prstGeom prst="rect">
            <a:avLst/>
          </a:prstGeom>
        </p:spPr>
      </p:pic>
      <p:pic>
        <p:nvPicPr>
          <p:cNvPr id="138" name="Picture 13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388985" y="6632123"/>
            <a:ext cx="125441" cy="125441"/>
          </a:xfrm>
          <a:prstGeom prst="rect">
            <a:avLst/>
          </a:prstGeom>
        </p:spPr>
      </p:pic>
      <p:pic>
        <p:nvPicPr>
          <p:cNvPr id="139" name="Picture 13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51896" y="6633696"/>
            <a:ext cx="125441" cy="125172"/>
          </a:xfrm>
          <a:prstGeom prst="rect">
            <a:avLst/>
          </a:prstGeom>
        </p:spPr>
      </p:pic>
      <p:sp>
        <p:nvSpPr>
          <p:cNvPr id="140" name="TextBox 139"/>
          <p:cNvSpPr txBox="1"/>
          <p:nvPr/>
        </p:nvSpPr>
        <p:spPr>
          <a:xfrm>
            <a:off x="10656090" y="6562443"/>
            <a:ext cx="1544718" cy="278089"/>
          </a:xfrm>
          <a:prstGeom prst="rect">
            <a:avLst/>
          </a:prstGeom>
          <a:noFill/>
        </p:spPr>
        <p:txBody>
          <a:bodyPr wrap="none" rtlCol="0">
            <a:spAutoFit/>
          </a:bodyPr>
          <a:lstStyle/>
          <a:p>
            <a:r>
              <a:rPr lang="en-US" sz="1207">
                <a:solidFill>
                  <a:schemeClr val="bg1"/>
                </a:solidFill>
                <a:latin typeface="+mj-lt"/>
                <a:cs typeface="Arial" panose="020B0604020202020204" pitchFamily="34" charset="0"/>
              </a:rPr>
              <a:t>15 years of excellence</a:t>
            </a:r>
          </a:p>
        </p:txBody>
      </p:sp>
      <p:sp>
        <p:nvSpPr>
          <p:cNvPr id="89" name="TextBox 88"/>
          <p:cNvSpPr txBox="1"/>
          <p:nvPr/>
        </p:nvSpPr>
        <p:spPr>
          <a:xfrm>
            <a:off x="42993" y="5955073"/>
            <a:ext cx="1839812" cy="352661"/>
          </a:xfrm>
          <a:prstGeom prst="rect">
            <a:avLst/>
          </a:prstGeom>
          <a:noFill/>
        </p:spPr>
        <p:txBody>
          <a:bodyPr wrap="square" rtlCol="0">
            <a:spAutoFit/>
          </a:bodyPr>
          <a:lstStyle/>
          <a:p>
            <a:pPr algn="ctr">
              <a:lnSpc>
                <a:spcPct val="80000"/>
              </a:lnSpc>
            </a:pPr>
            <a:r>
              <a:rPr lang="en-US" sz="699" b="1" dirty="0">
                <a:solidFill>
                  <a:srgbClr val="4D2A79"/>
                </a:solidFill>
              </a:rPr>
              <a:t>NU</a:t>
            </a:r>
            <a:r>
              <a:rPr lang="en-US" sz="699" b="1" i="1" dirty="0">
                <a:solidFill>
                  <a:srgbClr val="4D2A79"/>
                </a:solidFill>
              </a:rPr>
              <a:t>ANCE</a:t>
            </a:r>
            <a:r>
              <a:rPr lang="en-US" sz="699" b="1" dirty="0">
                <a:solidFill>
                  <a:srgbClr val="4D2A79"/>
                </a:solidFill>
              </a:rPr>
              <a:t> Center – </a:t>
            </a:r>
            <a:r>
              <a:rPr lang="en-US" sz="699" b="1" dirty="0">
                <a:solidFill>
                  <a:srgbClr val="2F104E"/>
                </a:solidFill>
              </a:rPr>
              <a:t>NU</a:t>
            </a:r>
            <a:r>
              <a:rPr lang="en-US" sz="699" b="1" dirty="0">
                <a:solidFill>
                  <a:srgbClr val="92D050"/>
                </a:solidFill>
              </a:rPr>
              <a:t>FAB</a:t>
            </a:r>
            <a:r>
              <a:rPr lang="en-US" sz="699" b="1" dirty="0">
                <a:solidFill>
                  <a:srgbClr val="4D2A79"/>
                </a:solidFill>
              </a:rPr>
              <a:t> </a:t>
            </a:r>
          </a:p>
          <a:p>
            <a:pPr algn="ctr">
              <a:lnSpc>
                <a:spcPct val="80000"/>
              </a:lnSpc>
            </a:pPr>
            <a:r>
              <a:rPr lang="en-US" sz="699" b="1" dirty="0">
                <a:solidFill>
                  <a:srgbClr val="4E2A84"/>
                </a:solidFill>
              </a:rPr>
              <a:t>Technological Institute, Suite FG70-99</a:t>
            </a:r>
          </a:p>
          <a:p>
            <a:pPr algn="ctr">
              <a:lnSpc>
                <a:spcPct val="80000"/>
              </a:lnSpc>
            </a:pPr>
            <a:r>
              <a:rPr lang="en-US" sz="699" b="1" dirty="0">
                <a:solidFill>
                  <a:srgbClr val="4E2A84"/>
                </a:solidFill>
              </a:rPr>
              <a:t>NUFAB.Northwestern.edu</a:t>
            </a:r>
          </a:p>
        </p:txBody>
      </p:sp>
      <p:sp>
        <p:nvSpPr>
          <p:cNvPr id="88" name="TextBox 87"/>
          <p:cNvSpPr txBox="1"/>
          <p:nvPr/>
        </p:nvSpPr>
        <p:spPr>
          <a:xfrm>
            <a:off x="7094607" y="5841796"/>
            <a:ext cx="889532" cy="257891"/>
          </a:xfrm>
          <a:prstGeom prst="rect">
            <a:avLst/>
          </a:prstGeom>
          <a:noFill/>
        </p:spPr>
        <p:txBody>
          <a:bodyPr wrap="square" rtlCol="0">
            <a:spAutoFit/>
          </a:bodyPr>
          <a:lstStyle/>
          <a:p>
            <a:r>
              <a:rPr lang="en-US" sz="538" b="1" dirty="0"/>
              <a:t>Dr. Shaoning Lu</a:t>
            </a:r>
          </a:p>
          <a:p>
            <a:r>
              <a:rPr lang="en-US" sz="538" dirty="0"/>
              <a:t>Equipment Manager</a:t>
            </a:r>
          </a:p>
        </p:txBody>
      </p:sp>
      <p:pic>
        <p:nvPicPr>
          <p:cNvPr id="61" name="Picture 6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72490" y="5910276"/>
            <a:ext cx="394834" cy="491894"/>
          </a:xfrm>
          <a:prstGeom prst="rect">
            <a:avLst/>
          </a:prstGeom>
        </p:spPr>
      </p:pic>
      <p:pic>
        <p:nvPicPr>
          <p:cNvPr id="63" name="Picture 6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68036" y="5882710"/>
            <a:ext cx="393516" cy="490736"/>
          </a:xfrm>
          <a:prstGeom prst="rect">
            <a:avLst/>
          </a:prstGeom>
        </p:spPr>
      </p:pic>
      <p:pic>
        <p:nvPicPr>
          <p:cNvPr id="64" name="Picture 6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74188" y="5891405"/>
            <a:ext cx="392592" cy="491894"/>
          </a:xfrm>
          <a:prstGeom prst="rect">
            <a:avLst/>
          </a:prstGeom>
        </p:spPr>
      </p:pic>
      <p:pic>
        <p:nvPicPr>
          <p:cNvPr id="142" name="Picture 14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a:off x="3800050" y="5886301"/>
            <a:ext cx="393516" cy="491894"/>
          </a:xfrm>
          <a:prstGeom prst="rect">
            <a:avLst/>
          </a:prstGeom>
          <a:noFill/>
        </p:spPr>
      </p:pic>
      <p:pic>
        <p:nvPicPr>
          <p:cNvPr id="144" name="Picture 143" descr="C:\Users\serkan\Desktop\SB.jpg"/>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799442" y="5891405"/>
            <a:ext cx="387439" cy="491894"/>
          </a:xfrm>
          <a:prstGeom prst="rect">
            <a:avLst/>
          </a:prstGeom>
          <a:noFill/>
          <a:ln>
            <a:noFill/>
          </a:ln>
        </p:spPr>
      </p:pic>
      <p:pic>
        <p:nvPicPr>
          <p:cNvPr id="145" name="Picture 144" descr="A person posing for the camera&#10;&#10;Description generated with very high confidence"/>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77600" y="5891405"/>
            <a:ext cx="392260" cy="491894"/>
          </a:xfrm>
          <a:prstGeom prst="rect">
            <a:avLst/>
          </a:prstGeom>
        </p:spPr>
      </p:pic>
      <p:sp>
        <p:nvSpPr>
          <p:cNvPr id="65" name="Rectangle 64"/>
          <p:cNvSpPr/>
          <p:nvPr/>
        </p:nvSpPr>
        <p:spPr>
          <a:xfrm>
            <a:off x="2094915" y="5841337"/>
            <a:ext cx="807166" cy="506229"/>
          </a:xfrm>
          <a:prstGeom prst="rect">
            <a:avLst/>
          </a:prstGeom>
          <a:noFill/>
        </p:spPr>
        <p:txBody>
          <a:bodyPr wrap="square" rtlCol="0">
            <a:spAutoFit/>
          </a:bodyPr>
          <a:lstStyle/>
          <a:p>
            <a:r>
              <a:rPr lang="en-US" sz="538" b="1" dirty="0"/>
              <a:t>Dr. Vinayak P. Dravid</a:t>
            </a:r>
          </a:p>
          <a:p>
            <a:r>
              <a:rPr lang="en-US" sz="538" dirty="0"/>
              <a:t>Professor, Materials Science &amp; Engineering</a:t>
            </a:r>
          </a:p>
          <a:p>
            <a:r>
              <a:rPr lang="en-US" sz="538" dirty="0"/>
              <a:t>NUANCE Center Director</a:t>
            </a:r>
          </a:p>
        </p:txBody>
      </p:sp>
      <p:sp>
        <p:nvSpPr>
          <p:cNvPr id="66" name="TextBox 65"/>
          <p:cNvSpPr txBox="1"/>
          <p:nvPr/>
        </p:nvSpPr>
        <p:spPr>
          <a:xfrm>
            <a:off x="3194174" y="5832503"/>
            <a:ext cx="674102" cy="340671"/>
          </a:xfrm>
          <a:prstGeom prst="rect">
            <a:avLst/>
          </a:prstGeom>
          <a:noFill/>
        </p:spPr>
        <p:txBody>
          <a:bodyPr wrap="square" rtlCol="0">
            <a:spAutoFit/>
          </a:bodyPr>
          <a:lstStyle>
            <a:defPPr>
              <a:defRPr lang="en-US"/>
            </a:defPPr>
            <a:lvl1pPr>
              <a:defRPr sz="2200" b="1"/>
            </a:lvl1pPr>
          </a:lstStyle>
          <a:p>
            <a:r>
              <a:rPr lang="en-US" sz="538" dirty="0"/>
              <a:t>Dr. Nasir Basit</a:t>
            </a:r>
          </a:p>
          <a:p>
            <a:r>
              <a:rPr lang="en-US" sz="538" b="0" dirty="0"/>
              <a:t>Managing Director</a:t>
            </a:r>
          </a:p>
        </p:txBody>
      </p:sp>
      <p:sp>
        <p:nvSpPr>
          <p:cNvPr id="67" name="TextBox 66"/>
          <p:cNvSpPr txBox="1"/>
          <p:nvPr/>
        </p:nvSpPr>
        <p:spPr>
          <a:xfrm>
            <a:off x="4106009" y="5819970"/>
            <a:ext cx="761747" cy="257891"/>
          </a:xfrm>
          <a:prstGeom prst="rect">
            <a:avLst/>
          </a:prstGeom>
          <a:noFill/>
        </p:spPr>
        <p:txBody>
          <a:bodyPr wrap="none" rtlCol="0">
            <a:spAutoFit/>
          </a:bodyPr>
          <a:lstStyle/>
          <a:p>
            <a:r>
              <a:rPr lang="en-US" sz="538" b="1" dirty="0"/>
              <a:t>Dr. Ying Jia</a:t>
            </a:r>
          </a:p>
          <a:p>
            <a:r>
              <a:rPr lang="en-US" sz="538" dirty="0"/>
              <a:t>Equipment Manager</a:t>
            </a:r>
          </a:p>
        </p:txBody>
      </p:sp>
      <p:sp>
        <p:nvSpPr>
          <p:cNvPr id="71" name="TextBox 70"/>
          <p:cNvSpPr txBox="1"/>
          <p:nvPr/>
        </p:nvSpPr>
        <p:spPr>
          <a:xfrm>
            <a:off x="5128224" y="5832432"/>
            <a:ext cx="824265" cy="261610"/>
          </a:xfrm>
          <a:prstGeom prst="rect">
            <a:avLst/>
          </a:prstGeom>
          <a:noFill/>
        </p:spPr>
        <p:txBody>
          <a:bodyPr wrap="none" lIns="91440" tIns="45720" rIns="91440" bIns="45720" rtlCol="0" anchor="t">
            <a:spAutoFit/>
          </a:bodyPr>
          <a:lstStyle/>
          <a:p>
            <a:r>
              <a:rPr lang="en-US" sz="500" b="1" dirty="0"/>
              <a:t>Dr. Serkan Butun</a:t>
            </a:r>
            <a:endParaRPr lang="en-US" sz="500" dirty="0"/>
          </a:p>
          <a:p>
            <a:r>
              <a:rPr lang="en-US" sz="600" dirty="0"/>
              <a:t>Equipment Manager</a:t>
            </a:r>
          </a:p>
        </p:txBody>
      </p:sp>
      <p:sp>
        <p:nvSpPr>
          <p:cNvPr id="76" name="TextBox 75"/>
          <p:cNvSpPr txBox="1"/>
          <p:nvPr/>
        </p:nvSpPr>
        <p:spPr>
          <a:xfrm>
            <a:off x="6216951" y="5857802"/>
            <a:ext cx="698425" cy="411779"/>
          </a:xfrm>
          <a:prstGeom prst="rect">
            <a:avLst/>
          </a:prstGeom>
          <a:noFill/>
        </p:spPr>
        <p:txBody>
          <a:bodyPr wrap="square" lIns="91440" tIns="45720" rIns="91440" bIns="45720" rtlCol="0" anchor="t">
            <a:spAutoFit/>
          </a:bodyPr>
          <a:lstStyle/>
          <a:p>
            <a:r>
              <a:rPr lang="en-US" sz="500" b="1" dirty="0"/>
              <a:t>Dr. Anil Dhote</a:t>
            </a:r>
            <a:endParaRPr lang="en-US" sz="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38" b="0" i="0" u="none" strike="noStrike" kern="1200" cap="none" spc="0" normalizeH="0" baseline="0" noProof="0" dirty="0">
                <a:ln>
                  <a:noFill/>
                </a:ln>
                <a:solidFill>
                  <a:prstClr val="black"/>
                </a:solidFill>
                <a:effectLst/>
                <a:uLnTx/>
                <a:uFillTx/>
                <a:latin typeface="Calibri" panose="020F0502020204030204"/>
                <a:ea typeface="+mn-ea"/>
                <a:cs typeface="+mn-cs"/>
              </a:rPr>
              <a:t>Equipment Manager</a:t>
            </a:r>
          </a:p>
          <a:p>
            <a:endParaRPr lang="en-US" sz="500" b="1" dirty="0"/>
          </a:p>
        </p:txBody>
      </p:sp>
      <p:pic>
        <p:nvPicPr>
          <p:cNvPr id="3" name="Picture 4" descr="Logo&#10;&#10;Description automatically generated">
            <a:extLst>
              <a:ext uri="{FF2B5EF4-FFF2-40B4-BE49-F238E27FC236}">
                <a16:creationId xmlns:a16="http://schemas.microsoft.com/office/drawing/2014/main" id="{274C67FC-A001-F8FD-3A66-140551A1C36C}"/>
              </a:ext>
            </a:extLst>
          </p:cNvPr>
          <p:cNvPicPr>
            <a:picLocks noChangeAspect="1"/>
          </p:cNvPicPr>
          <p:nvPr/>
        </p:nvPicPr>
        <p:blipFill>
          <a:blip r:embed="rId20"/>
          <a:stretch>
            <a:fillRect/>
          </a:stretch>
        </p:blipFill>
        <p:spPr>
          <a:xfrm>
            <a:off x="316997" y="909175"/>
            <a:ext cx="1057275" cy="504825"/>
          </a:xfrm>
          <a:prstGeom prst="rect">
            <a:avLst/>
          </a:prstGeom>
        </p:spPr>
      </p:pic>
      <p:sp>
        <p:nvSpPr>
          <p:cNvPr id="7" name="Rectangle 6">
            <a:extLst>
              <a:ext uri="{FF2B5EF4-FFF2-40B4-BE49-F238E27FC236}">
                <a16:creationId xmlns:a16="http://schemas.microsoft.com/office/drawing/2014/main" id="{9A04300D-13CB-8150-9050-ED393D7F3FAC}"/>
              </a:ext>
            </a:extLst>
          </p:cNvPr>
          <p:cNvSpPr/>
          <p:nvPr/>
        </p:nvSpPr>
        <p:spPr>
          <a:xfrm>
            <a:off x="129311" y="3226640"/>
            <a:ext cx="2852987" cy="2512303"/>
          </a:xfrm>
          <a:prstGeom prst="rect">
            <a:avLst/>
          </a:prstGeom>
          <a:solidFill>
            <a:schemeClr val="bg1"/>
          </a:solidFill>
          <a:ln w="9525">
            <a:solidFill>
              <a:srgbClr val="4E2A84"/>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5" name="TextBox 4">
            <a:extLst>
              <a:ext uri="{FF2B5EF4-FFF2-40B4-BE49-F238E27FC236}">
                <a16:creationId xmlns:a16="http://schemas.microsoft.com/office/drawing/2014/main" id="{4FA50CE1-D181-C9AA-9C08-1822883D7DD4}"/>
              </a:ext>
            </a:extLst>
          </p:cNvPr>
          <p:cNvSpPr txBox="1"/>
          <p:nvPr/>
        </p:nvSpPr>
        <p:spPr>
          <a:xfrm>
            <a:off x="126736" y="3231214"/>
            <a:ext cx="2859219" cy="238527"/>
          </a:xfrm>
          <a:prstGeom prst="rect">
            <a:avLst/>
          </a:prstGeom>
          <a:solidFill>
            <a:srgbClr val="4E2A84"/>
          </a:solidFill>
        </p:spPr>
        <p:txBody>
          <a:bodyPr wrap="square" lIns="91440" tIns="45720" rIns="91440" bIns="45720" rtlCol="0" anchor="t">
            <a:spAutoFit/>
          </a:bodyPr>
          <a:lstStyle/>
          <a:p>
            <a:pPr algn="ctr"/>
            <a:r>
              <a:rPr lang="en-US" sz="950" dirty="0">
                <a:solidFill>
                  <a:schemeClr val="bg1"/>
                </a:solidFill>
              </a:rPr>
              <a:t>CLEANROOM USAGE</a:t>
            </a:r>
            <a:endParaRPr lang="en-US" dirty="0"/>
          </a:p>
        </p:txBody>
      </p:sp>
      <p:sp>
        <p:nvSpPr>
          <p:cNvPr id="10" name="TextBox 9">
            <a:extLst>
              <a:ext uri="{FF2B5EF4-FFF2-40B4-BE49-F238E27FC236}">
                <a16:creationId xmlns:a16="http://schemas.microsoft.com/office/drawing/2014/main" id="{5CA7223B-B6FF-BF04-C57B-C878A92C022F}"/>
              </a:ext>
            </a:extLst>
          </p:cNvPr>
          <p:cNvSpPr txBox="1"/>
          <p:nvPr/>
        </p:nvSpPr>
        <p:spPr>
          <a:xfrm>
            <a:off x="316997" y="5224226"/>
            <a:ext cx="2561903" cy="384721"/>
          </a:xfrm>
          <a:prstGeom prst="rect">
            <a:avLst/>
          </a:prstGeom>
          <a:noFill/>
        </p:spPr>
        <p:txBody>
          <a:bodyPr wrap="square" lIns="91440" tIns="45720" rIns="91440" bIns="45720" rtlCol="0" anchor="t">
            <a:spAutoFit/>
          </a:bodyPr>
          <a:lstStyle/>
          <a:p>
            <a:r>
              <a:rPr lang="en-US" sz="950" b="1" dirty="0">
                <a:solidFill>
                  <a:schemeClr val="accent2">
                    <a:lumMod val="75000"/>
                  </a:schemeClr>
                </a:solidFill>
              </a:rPr>
              <a:t>Extrapolated (red dot) for 2024, it will reach 1200K minutes (20,000 hours)</a:t>
            </a:r>
            <a:endParaRPr lang="en-US" sz="950" b="1" dirty="0">
              <a:cs typeface="Calibri"/>
            </a:endParaRPr>
          </a:p>
        </p:txBody>
      </p:sp>
      <p:pic>
        <p:nvPicPr>
          <p:cNvPr id="23" name="Picture 22">
            <a:extLst>
              <a:ext uri="{FF2B5EF4-FFF2-40B4-BE49-F238E27FC236}">
                <a16:creationId xmlns:a16="http://schemas.microsoft.com/office/drawing/2014/main" id="{99ACC1A4-7AC8-7DF0-76D7-7EC24879EFF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57749" y="3615146"/>
            <a:ext cx="2803382" cy="1479079"/>
          </a:xfrm>
          <a:prstGeom prst="rect">
            <a:avLst/>
          </a:prstGeom>
        </p:spPr>
      </p:pic>
      <p:pic>
        <p:nvPicPr>
          <p:cNvPr id="9" name="Picture 8">
            <a:extLst>
              <a:ext uri="{FF2B5EF4-FFF2-40B4-BE49-F238E27FC236}">
                <a16:creationId xmlns:a16="http://schemas.microsoft.com/office/drawing/2014/main" id="{5490C995-0906-D395-26F2-DB2322ECE03B}"/>
              </a:ext>
            </a:extLst>
          </p:cNvPr>
          <p:cNvPicPr>
            <a:picLocks noChangeAspect="1"/>
          </p:cNvPicPr>
          <p:nvPr/>
        </p:nvPicPr>
        <p:blipFill>
          <a:blip r:embed="rId22"/>
          <a:stretch>
            <a:fillRect/>
          </a:stretch>
        </p:blipFill>
        <p:spPr>
          <a:xfrm rot="10800000" flipV="1">
            <a:off x="7822336" y="5910276"/>
            <a:ext cx="453942" cy="453942"/>
          </a:xfrm>
          <a:prstGeom prst="rect">
            <a:avLst/>
          </a:prstGeom>
        </p:spPr>
      </p:pic>
      <p:sp>
        <p:nvSpPr>
          <p:cNvPr id="15" name="TextBox 14">
            <a:extLst>
              <a:ext uri="{FF2B5EF4-FFF2-40B4-BE49-F238E27FC236}">
                <a16:creationId xmlns:a16="http://schemas.microsoft.com/office/drawing/2014/main" id="{05D0EF43-C3AF-0EAE-F4EB-C490F8A0955D}"/>
              </a:ext>
            </a:extLst>
          </p:cNvPr>
          <p:cNvSpPr txBox="1"/>
          <p:nvPr/>
        </p:nvSpPr>
        <p:spPr>
          <a:xfrm>
            <a:off x="8201247" y="5857802"/>
            <a:ext cx="889532" cy="246221"/>
          </a:xfrm>
          <a:prstGeom prst="rect">
            <a:avLst/>
          </a:prstGeom>
          <a:noFill/>
        </p:spPr>
        <p:txBody>
          <a:bodyPr wrap="square" rtlCol="0">
            <a:spAutoFit/>
          </a:bodyPr>
          <a:lstStyle/>
          <a:p>
            <a:pPr algn="l" fontAlgn="base"/>
            <a:r>
              <a:rPr lang="es-ES" sz="500" b="1" dirty="0">
                <a:solidFill>
                  <a:srgbClr val="716C6B"/>
                </a:solidFill>
                <a:effectLst/>
                <a:highlight>
                  <a:srgbClr val="FFFFFF"/>
                </a:highlight>
                <a:latin typeface="Campton Bold"/>
              </a:rPr>
              <a:t>Diego Santiago De La Vega</a:t>
            </a:r>
          </a:p>
          <a:p>
            <a:pPr algn="l"/>
            <a:r>
              <a:rPr lang="es-ES" sz="500" b="0" dirty="0" err="1">
                <a:solidFill>
                  <a:srgbClr val="342F2E"/>
                </a:solidFill>
                <a:effectLst/>
                <a:highlight>
                  <a:srgbClr val="FFFFFF"/>
                </a:highlight>
                <a:latin typeface="Akkurat Pro Regular"/>
              </a:rPr>
              <a:t>Equipment</a:t>
            </a:r>
            <a:r>
              <a:rPr lang="es-ES" sz="500" b="0" dirty="0">
                <a:solidFill>
                  <a:srgbClr val="342F2E"/>
                </a:solidFill>
                <a:effectLst/>
                <a:highlight>
                  <a:srgbClr val="FFFFFF"/>
                </a:highlight>
                <a:latin typeface="Akkurat Pro Regular"/>
              </a:rPr>
              <a:t> </a:t>
            </a:r>
            <a:r>
              <a:rPr lang="es-ES" sz="500" b="0" dirty="0" err="1">
                <a:solidFill>
                  <a:srgbClr val="342F2E"/>
                </a:solidFill>
                <a:effectLst/>
                <a:highlight>
                  <a:srgbClr val="FFFFFF"/>
                </a:highlight>
                <a:latin typeface="Akkurat Pro Regular"/>
              </a:rPr>
              <a:t>Engineer</a:t>
            </a:r>
            <a:endParaRPr lang="es-ES" sz="500" b="0" dirty="0">
              <a:solidFill>
                <a:srgbClr val="342F2E"/>
              </a:solidFill>
              <a:effectLst/>
              <a:highlight>
                <a:srgbClr val="FFFFFF"/>
              </a:highlight>
              <a:latin typeface="Akkurat Pro Regular"/>
            </a:endParaRPr>
          </a:p>
        </p:txBody>
      </p:sp>
      <p:grpSp>
        <p:nvGrpSpPr>
          <p:cNvPr id="21" name="Group 20">
            <a:extLst>
              <a:ext uri="{FF2B5EF4-FFF2-40B4-BE49-F238E27FC236}">
                <a16:creationId xmlns:a16="http://schemas.microsoft.com/office/drawing/2014/main" id="{89285556-6218-40DD-E162-DE5701C33053}"/>
              </a:ext>
            </a:extLst>
          </p:cNvPr>
          <p:cNvGrpSpPr/>
          <p:nvPr/>
        </p:nvGrpSpPr>
        <p:grpSpPr>
          <a:xfrm>
            <a:off x="4688417" y="3279343"/>
            <a:ext cx="2941549" cy="2476282"/>
            <a:chOff x="4948267" y="2617720"/>
            <a:chExt cx="2941549" cy="2476282"/>
          </a:xfrm>
        </p:grpSpPr>
        <p:sp>
          <p:nvSpPr>
            <p:cNvPr id="56" name="Rectangle 55"/>
            <p:cNvSpPr/>
            <p:nvPr/>
          </p:nvSpPr>
          <p:spPr>
            <a:xfrm>
              <a:off x="4948267" y="2617720"/>
              <a:ext cx="2941549" cy="2476282"/>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dirty="0"/>
                <a:t>C</a:t>
              </a:r>
            </a:p>
          </p:txBody>
        </p:sp>
        <p:sp>
          <p:nvSpPr>
            <p:cNvPr id="57" name="TextBox 56"/>
            <p:cNvSpPr txBox="1"/>
            <p:nvPr/>
          </p:nvSpPr>
          <p:spPr>
            <a:xfrm>
              <a:off x="4948267" y="2629149"/>
              <a:ext cx="2940178" cy="241285"/>
            </a:xfrm>
            <a:prstGeom prst="rect">
              <a:avLst/>
            </a:prstGeom>
            <a:solidFill>
              <a:srgbClr val="4E2A84"/>
            </a:solidFill>
          </p:spPr>
          <p:txBody>
            <a:bodyPr wrap="square" rtlCol="0">
              <a:spAutoFit/>
            </a:bodyPr>
            <a:lstStyle/>
            <a:p>
              <a:pPr algn="ctr"/>
              <a:r>
                <a:rPr lang="en-US" sz="968" dirty="0">
                  <a:solidFill>
                    <a:schemeClr val="bg1"/>
                  </a:solidFill>
                </a:rPr>
                <a:t>NUMBER OF USERS</a:t>
              </a:r>
            </a:p>
          </p:txBody>
        </p:sp>
        <p:pic>
          <p:nvPicPr>
            <p:cNvPr id="17" name="Picture 16">
              <a:extLst>
                <a:ext uri="{FF2B5EF4-FFF2-40B4-BE49-F238E27FC236}">
                  <a16:creationId xmlns:a16="http://schemas.microsoft.com/office/drawing/2014/main" id="{E53A5F89-8AAF-5A71-A39A-0254F608B869}"/>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982427" y="2890292"/>
              <a:ext cx="2871857" cy="1771997"/>
            </a:xfrm>
            <a:prstGeom prst="rect">
              <a:avLst/>
            </a:prstGeom>
          </p:spPr>
        </p:pic>
        <p:sp>
          <p:nvSpPr>
            <p:cNvPr id="20" name="TextBox 19">
              <a:extLst>
                <a:ext uri="{FF2B5EF4-FFF2-40B4-BE49-F238E27FC236}">
                  <a16:creationId xmlns:a16="http://schemas.microsoft.com/office/drawing/2014/main" id="{03891595-FC92-3263-C7C3-E4A7E0A6E04E}"/>
                </a:ext>
              </a:extLst>
            </p:cNvPr>
            <p:cNvSpPr txBox="1"/>
            <p:nvPr/>
          </p:nvSpPr>
          <p:spPr>
            <a:xfrm>
              <a:off x="5256118" y="4696983"/>
              <a:ext cx="2561903" cy="384721"/>
            </a:xfrm>
            <a:prstGeom prst="rect">
              <a:avLst/>
            </a:prstGeom>
            <a:noFill/>
          </p:spPr>
          <p:txBody>
            <a:bodyPr wrap="square" lIns="91440" tIns="45720" rIns="91440" bIns="45720" rtlCol="0" anchor="t">
              <a:spAutoFit/>
            </a:bodyPr>
            <a:lstStyle/>
            <a:p>
              <a:r>
                <a:rPr lang="en-US" sz="950" b="1" dirty="0">
                  <a:solidFill>
                    <a:schemeClr val="accent2">
                      <a:lumMod val="75000"/>
                    </a:schemeClr>
                  </a:solidFill>
                </a:rPr>
                <a:t>The number of unique users has been increasing by ~50 every year since COVID </a:t>
              </a:r>
              <a:endParaRPr lang="en-US" sz="950" b="1" dirty="0">
                <a:cs typeface="Calibri"/>
              </a:endParaRPr>
            </a:p>
          </p:txBody>
        </p:sp>
      </p:grpSp>
    </p:spTree>
    <p:extLst>
      <p:ext uri="{BB962C8B-B14F-4D97-AF65-F5344CB8AC3E}">
        <p14:creationId xmlns:p14="http://schemas.microsoft.com/office/powerpoint/2010/main" val="1981924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148"/>
          <p:cNvSpPr/>
          <p:nvPr/>
        </p:nvSpPr>
        <p:spPr>
          <a:xfrm>
            <a:off x="6193587" y="563260"/>
            <a:ext cx="2852986" cy="5173385"/>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134" name="Rectangle 133"/>
          <p:cNvSpPr/>
          <p:nvPr/>
        </p:nvSpPr>
        <p:spPr>
          <a:xfrm>
            <a:off x="1123" y="6537747"/>
            <a:ext cx="12189754" cy="334512"/>
          </a:xfrm>
          <a:prstGeom prst="rect">
            <a:avLst/>
          </a:prstGeom>
          <a:solidFill>
            <a:srgbClr val="4E2A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725" tIns="8362" rIns="16725" bIns="8362" rtlCol="0" anchor="ctr"/>
          <a:lstStyle/>
          <a:p>
            <a:pPr algn="ctr"/>
            <a:endParaRPr lang="en-US" sz="361"/>
          </a:p>
        </p:txBody>
      </p:sp>
      <p:sp>
        <p:nvSpPr>
          <p:cNvPr id="148" name="Rectangle 147"/>
          <p:cNvSpPr/>
          <p:nvPr/>
        </p:nvSpPr>
        <p:spPr>
          <a:xfrm>
            <a:off x="129313" y="568933"/>
            <a:ext cx="2852986" cy="2512302"/>
          </a:xfrm>
          <a:prstGeom prst="rect">
            <a:avLst/>
          </a:prstGeom>
          <a:solidFill>
            <a:schemeClr val="bg1"/>
          </a:solidFill>
          <a:ln w="9525">
            <a:solidFill>
              <a:srgbClr val="4E2A84"/>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147" name="Rectangle 146"/>
          <p:cNvSpPr/>
          <p:nvPr/>
        </p:nvSpPr>
        <p:spPr>
          <a:xfrm>
            <a:off x="9200727" y="576101"/>
            <a:ext cx="2852986" cy="5875886"/>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102" name="Rectangle 101"/>
          <p:cNvSpPr/>
          <p:nvPr/>
        </p:nvSpPr>
        <p:spPr>
          <a:xfrm>
            <a:off x="1123" y="260"/>
            <a:ext cx="12189754" cy="501768"/>
          </a:xfrm>
          <a:prstGeom prst="rect">
            <a:avLst/>
          </a:prstGeom>
          <a:solidFill>
            <a:srgbClr val="4E2A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725" tIns="8362" rIns="16725" bIns="8362" rtlCol="0" anchor="ctr"/>
          <a:lstStyle/>
          <a:p>
            <a:pPr algn="ctr"/>
            <a:endParaRPr lang="en-US" sz="361"/>
          </a:p>
        </p:txBody>
      </p:sp>
      <p:sp>
        <p:nvSpPr>
          <p:cNvPr id="75" name="TextBox 74"/>
          <p:cNvSpPr txBox="1"/>
          <p:nvPr/>
        </p:nvSpPr>
        <p:spPr>
          <a:xfrm>
            <a:off x="126646" y="563260"/>
            <a:ext cx="2855655" cy="218971"/>
          </a:xfrm>
          <a:prstGeom prst="rect">
            <a:avLst/>
          </a:prstGeom>
          <a:solidFill>
            <a:srgbClr val="4E2A84"/>
          </a:solidFill>
        </p:spPr>
        <p:txBody>
          <a:bodyPr wrap="square" rtlCol="0">
            <a:spAutoFit/>
          </a:bodyPr>
          <a:lstStyle/>
          <a:p>
            <a:pPr algn="ctr"/>
            <a:r>
              <a:rPr lang="en-US" sz="823" dirty="0">
                <a:solidFill>
                  <a:schemeClr val="bg1"/>
                </a:solidFill>
              </a:rPr>
              <a:t>LPKF </a:t>
            </a:r>
            <a:r>
              <a:rPr lang="en-US" sz="823" dirty="0" err="1">
                <a:solidFill>
                  <a:schemeClr val="bg1"/>
                </a:solidFill>
              </a:rPr>
              <a:t>ProtoLaser</a:t>
            </a:r>
            <a:r>
              <a:rPr lang="en-US" sz="823" dirty="0">
                <a:solidFill>
                  <a:schemeClr val="bg1"/>
                </a:solidFill>
              </a:rPr>
              <a:t> R4</a:t>
            </a:r>
          </a:p>
        </p:txBody>
      </p:sp>
      <p:sp>
        <p:nvSpPr>
          <p:cNvPr id="84" name="TextBox 83"/>
          <p:cNvSpPr txBox="1"/>
          <p:nvPr/>
        </p:nvSpPr>
        <p:spPr>
          <a:xfrm>
            <a:off x="9396101" y="4028418"/>
            <a:ext cx="2459569" cy="1785104"/>
          </a:xfrm>
          <a:prstGeom prst="rect">
            <a:avLst/>
          </a:prstGeom>
          <a:solidFill>
            <a:schemeClr val="accent4">
              <a:lumMod val="20000"/>
              <a:lumOff val="80000"/>
            </a:schemeClr>
          </a:solidFill>
        </p:spPr>
        <p:txBody>
          <a:bodyPr wrap="square" lIns="98379" tIns="45720" rIns="19676" bIns="45720" rtlCol="0" anchor="t">
            <a:spAutoFit/>
          </a:bodyPr>
          <a:lstStyle>
            <a:defPPr>
              <a:defRPr lang="en-US"/>
            </a:defPPr>
            <a:lvl1pPr algn="r" fontAlgn="base">
              <a:defRPr sz="600" i="1"/>
            </a:lvl1pPr>
          </a:lstStyle>
          <a:p>
            <a:pPr algn="l"/>
            <a:r>
              <a:rPr lang="en-US" sz="1050" b="0" i="0" u="none" strike="noStrike" baseline="0">
                <a:solidFill>
                  <a:srgbClr val="000000"/>
                </a:solidFill>
                <a:latin typeface="OpenSans"/>
              </a:rPr>
              <a:t>Automatic Thermosonic Wedge &amp; Ball Bonder</a:t>
            </a:r>
          </a:p>
          <a:p>
            <a:pPr algn="l"/>
            <a:r>
              <a:rPr lang="en-US" sz="800" b="0" i="0" u="none" strike="noStrike" baseline="0">
                <a:solidFill>
                  <a:srgbClr val="444444"/>
                </a:solidFill>
                <a:latin typeface="OpenSans"/>
              </a:rPr>
              <a:t>SKU : HB100</a:t>
            </a:r>
          </a:p>
          <a:p>
            <a:pPr algn="l"/>
            <a:r>
              <a:rPr lang="en-US" sz="900" b="0" i="0" u="none" strike="noStrike" baseline="0">
                <a:solidFill>
                  <a:srgbClr val="333333"/>
                </a:solidFill>
                <a:latin typeface="OpenSans"/>
              </a:rPr>
              <a:t>- Capable of Ball, Wedge, Bump &amp; Ribbon Bonding</a:t>
            </a:r>
          </a:p>
          <a:p>
            <a:pPr algn="l"/>
            <a:r>
              <a:rPr lang="en-US" sz="900" b="0" i="0" u="none" strike="noStrike" baseline="0">
                <a:solidFill>
                  <a:srgbClr val="333333"/>
                </a:solidFill>
                <a:latin typeface="OpenSans"/>
              </a:rPr>
              <a:t>- Capable of Bonding Gold, Silver, Aluminum, &amp; Copper Wire</a:t>
            </a:r>
          </a:p>
          <a:p>
            <a:pPr algn="l"/>
            <a:r>
              <a:rPr lang="en-US" sz="900" b="0" i="0" u="none" strike="noStrike" baseline="0">
                <a:solidFill>
                  <a:srgbClr val="333333"/>
                </a:solidFill>
                <a:latin typeface="OpenSans"/>
              </a:rPr>
              <a:t>- Motorized X- Y- Z-Axis &amp; Rotatable Bondhead</a:t>
            </a:r>
          </a:p>
          <a:p>
            <a:pPr algn="l"/>
            <a:r>
              <a:rPr lang="en-US" sz="900" b="0" i="0" u="none" strike="noStrike" baseline="0">
                <a:solidFill>
                  <a:srgbClr val="333333"/>
                </a:solidFill>
                <a:latin typeface="OpenSans"/>
              </a:rPr>
              <a:t>- Speed: 1 wire per 3 sec.</a:t>
            </a:r>
          </a:p>
          <a:p>
            <a:pPr algn="l"/>
            <a:r>
              <a:rPr lang="fr-FR" sz="900" b="0" i="0" u="none" strike="noStrike" baseline="0">
                <a:solidFill>
                  <a:srgbClr val="333333"/>
                </a:solidFill>
                <a:latin typeface="OpenSans"/>
              </a:rPr>
              <a:t>- 90mm X- &amp; Y-Axis Travel / 0.1μ Resolution</a:t>
            </a:r>
          </a:p>
          <a:p>
            <a:pPr algn="l"/>
            <a:r>
              <a:rPr lang="en-US" sz="900" b="0" i="0" u="none" strike="noStrike" baseline="0">
                <a:solidFill>
                  <a:srgbClr val="333333"/>
                </a:solidFill>
                <a:latin typeface="OpenSans"/>
              </a:rPr>
              <a:t>- 100mm Z-Axis Travel / 0.5</a:t>
            </a:r>
            <a:r>
              <a:rPr lang="el-GR" sz="900" b="0" i="0" u="none" strike="noStrike" baseline="0">
                <a:solidFill>
                  <a:srgbClr val="333333"/>
                </a:solidFill>
                <a:latin typeface="OpenSans"/>
              </a:rPr>
              <a:t>μ </a:t>
            </a:r>
            <a:r>
              <a:rPr lang="en-US" sz="900" b="0" i="0" u="none" strike="noStrike" baseline="0">
                <a:solidFill>
                  <a:srgbClr val="333333"/>
                </a:solidFill>
                <a:latin typeface="OpenSans"/>
              </a:rPr>
              <a:t>Resolution</a:t>
            </a:r>
          </a:p>
          <a:p>
            <a:pPr algn="l"/>
            <a:r>
              <a:rPr lang="en-US" sz="900" b="0" i="0" u="none" strike="noStrike" baseline="0">
                <a:solidFill>
                  <a:srgbClr val="333333"/>
                </a:solidFill>
                <a:latin typeface="OpenSans"/>
              </a:rPr>
              <a:t>- Simple conversion from Wedge to Ball Bonding (Tool and Program)</a:t>
            </a:r>
            <a:endParaRPr lang="en-US" sz="850" i="0" dirty="0">
              <a:cs typeface="Calibri"/>
            </a:endParaRPr>
          </a:p>
        </p:txBody>
      </p:sp>
      <p:sp>
        <p:nvSpPr>
          <p:cNvPr id="87" name="TextBox 86"/>
          <p:cNvSpPr txBox="1"/>
          <p:nvPr/>
        </p:nvSpPr>
        <p:spPr>
          <a:xfrm>
            <a:off x="9198059" y="576506"/>
            <a:ext cx="2855654" cy="218971"/>
          </a:xfrm>
          <a:prstGeom prst="rect">
            <a:avLst/>
          </a:prstGeom>
          <a:solidFill>
            <a:srgbClr val="4E2A84"/>
          </a:solidFill>
        </p:spPr>
        <p:txBody>
          <a:bodyPr wrap="square" rtlCol="0">
            <a:spAutoFit/>
          </a:bodyPr>
          <a:lstStyle/>
          <a:p>
            <a:pPr algn="ctr"/>
            <a:r>
              <a:rPr lang="en-US" sz="823" dirty="0">
                <a:solidFill>
                  <a:schemeClr val="bg1"/>
                </a:solidFill>
              </a:rPr>
              <a:t>TPT HB100 Automatic </a:t>
            </a:r>
            <a:r>
              <a:rPr lang="en-US" sz="823" dirty="0" err="1">
                <a:solidFill>
                  <a:schemeClr val="bg1"/>
                </a:solidFill>
              </a:rPr>
              <a:t>Wirebonder</a:t>
            </a:r>
            <a:endParaRPr lang="en-US" sz="823" dirty="0">
              <a:solidFill>
                <a:schemeClr val="bg1"/>
              </a:solidFill>
            </a:endParaRPr>
          </a:p>
        </p:txBody>
      </p:sp>
      <p:sp>
        <p:nvSpPr>
          <p:cNvPr id="110" name="TextBox 109"/>
          <p:cNvSpPr txBox="1"/>
          <p:nvPr/>
        </p:nvSpPr>
        <p:spPr>
          <a:xfrm>
            <a:off x="9249200" y="3583624"/>
            <a:ext cx="2679962" cy="390235"/>
          </a:xfrm>
          <a:prstGeom prst="rect">
            <a:avLst/>
          </a:prstGeom>
          <a:noFill/>
        </p:spPr>
        <p:txBody>
          <a:bodyPr wrap="square" rtlCol="0">
            <a:spAutoFit/>
          </a:bodyPr>
          <a:lstStyle>
            <a:defPPr>
              <a:defRPr lang="en-US"/>
            </a:defPPr>
            <a:lvl1pPr algn="just">
              <a:defRPr sz="700" b="1"/>
            </a:lvl1pPr>
          </a:lstStyle>
          <a:p>
            <a:r>
              <a:rPr lang="en-US" sz="968" b="0" dirty="0"/>
              <a:t>With motorized Z-Y-X Axes and Bond Head Rotation</a:t>
            </a:r>
          </a:p>
        </p:txBody>
      </p:sp>
      <p:sp>
        <p:nvSpPr>
          <p:cNvPr id="73" name="TextBox 72"/>
          <p:cNvSpPr txBox="1"/>
          <p:nvPr/>
        </p:nvSpPr>
        <p:spPr>
          <a:xfrm>
            <a:off x="6183762" y="572043"/>
            <a:ext cx="2852986" cy="241285"/>
          </a:xfrm>
          <a:prstGeom prst="rect">
            <a:avLst/>
          </a:prstGeom>
          <a:solidFill>
            <a:srgbClr val="4E2A84"/>
          </a:solidFill>
        </p:spPr>
        <p:txBody>
          <a:bodyPr wrap="square" rtlCol="0">
            <a:spAutoFit/>
          </a:bodyPr>
          <a:lstStyle/>
          <a:p>
            <a:pPr algn="ctr"/>
            <a:r>
              <a:rPr lang="en-US" sz="968" dirty="0">
                <a:solidFill>
                  <a:schemeClr val="bg1"/>
                </a:solidFill>
              </a:rPr>
              <a:t>DIMATIX MATERIALS PRINTER</a:t>
            </a:r>
          </a:p>
        </p:txBody>
      </p:sp>
      <p:sp>
        <p:nvSpPr>
          <p:cNvPr id="114" name="TextBox 113"/>
          <p:cNvSpPr txBox="1"/>
          <p:nvPr/>
        </p:nvSpPr>
        <p:spPr>
          <a:xfrm>
            <a:off x="7215589" y="3713085"/>
            <a:ext cx="1728505" cy="1810798"/>
          </a:xfrm>
          <a:prstGeom prst="rect">
            <a:avLst/>
          </a:prstGeom>
          <a:solidFill>
            <a:schemeClr val="accent4">
              <a:lumMod val="20000"/>
              <a:lumOff val="80000"/>
            </a:schemeClr>
          </a:solidFill>
        </p:spPr>
        <p:txBody>
          <a:bodyPr wrap="square" lIns="98379" tIns="45720" rIns="49189" bIns="45720" rtlCol="0" anchor="t">
            <a:noAutofit/>
          </a:bodyPr>
          <a:lstStyle/>
          <a:p>
            <a:pPr algn="r"/>
            <a:r>
              <a:rPr lang="en-US" sz="900" dirty="0"/>
              <a:t>Direct ink-jet material deposition on various substrates</a:t>
            </a:r>
          </a:p>
          <a:p>
            <a:pPr algn="r"/>
            <a:r>
              <a:rPr lang="en-US" sz="900" dirty="0"/>
              <a:t>Position accuracy: 25 µm</a:t>
            </a:r>
          </a:p>
          <a:p>
            <a:pPr algn="r"/>
            <a:endParaRPr lang="en-US" sz="900" dirty="0"/>
          </a:p>
          <a:p>
            <a:pPr algn="r"/>
            <a:r>
              <a:rPr lang="en-US" sz="900" dirty="0"/>
              <a:t>Simplifies fabrication process as no lithography required</a:t>
            </a:r>
          </a:p>
          <a:p>
            <a:pPr algn="r"/>
            <a:endParaRPr lang="en-US" sz="900" dirty="0"/>
          </a:p>
        </p:txBody>
      </p:sp>
      <p:sp>
        <p:nvSpPr>
          <p:cNvPr id="68" name="Rectangle 67"/>
          <p:cNvSpPr/>
          <p:nvPr/>
        </p:nvSpPr>
        <p:spPr>
          <a:xfrm>
            <a:off x="3146278" y="576101"/>
            <a:ext cx="2852986" cy="5179040"/>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69" name="TextBox 68"/>
          <p:cNvSpPr txBox="1"/>
          <p:nvPr/>
        </p:nvSpPr>
        <p:spPr>
          <a:xfrm>
            <a:off x="3151111" y="576099"/>
            <a:ext cx="2850317" cy="241285"/>
          </a:xfrm>
          <a:prstGeom prst="rect">
            <a:avLst/>
          </a:prstGeom>
          <a:solidFill>
            <a:srgbClr val="4E2A84"/>
          </a:solidFill>
        </p:spPr>
        <p:txBody>
          <a:bodyPr wrap="square" rtlCol="0">
            <a:spAutoFit/>
          </a:bodyPr>
          <a:lstStyle/>
          <a:p>
            <a:pPr algn="ctr"/>
            <a:r>
              <a:rPr lang="en-US" sz="968" dirty="0">
                <a:solidFill>
                  <a:schemeClr val="bg1"/>
                </a:solidFill>
              </a:rPr>
              <a:t>﻿JEOL 4700F FIB-SEM</a:t>
            </a:r>
          </a:p>
        </p:txBody>
      </p:sp>
      <p:sp>
        <p:nvSpPr>
          <p:cNvPr id="83" name="TextBox 82"/>
          <p:cNvSpPr txBox="1"/>
          <p:nvPr/>
        </p:nvSpPr>
        <p:spPr>
          <a:xfrm>
            <a:off x="3303076" y="3077674"/>
            <a:ext cx="1521964" cy="2079415"/>
          </a:xfrm>
          <a:prstGeom prst="rect">
            <a:avLst/>
          </a:prstGeom>
          <a:solidFill>
            <a:schemeClr val="accent4">
              <a:lumMod val="20000"/>
              <a:lumOff val="80000"/>
            </a:schemeClr>
          </a:solidFill>
        </p:spPr>
        <p:txBody>
          <a:bodyPr wrap="square" rtlCol="0">
            <a:spAutoFit/>
          </a:bodyPr>
          <a:lstStyle/>
          <a:p>
            <a:pPr marL="104518" indent="-104518" fontAlgn="base">
              <a:buFont typeface="Arial" panose="020B0604020202020204" pitchFamily="34" charset="0"/>
              <a:buChar char="•"/>
            </a:pPr>
            <a:r>
              <a:rPr lang="en-US" sz="861" b="1" dirty="0"/>
              <a:t>High resolution SEM 1.6 nm at 1 kV</a:t>
            </a:r>
          </a:p>
          <a:p>
            <a:pPr marL="104518" indent="-104518" fontAlgn="base">
              <a:buFont typeface="Arial" panose="020B0604020202020204" pitchFamily="34" charset="0"/>
              <a:buChar char="•"/>
            </a:pPr>
            <a:r>
              <a:rPr lang="en-US" sz="861" b="1" dirty="0"/>
              <a:t>High resolution FIB 4 nm at 30 kV</a:t>
            </a:r>
          </a:p>
          <a:p>
            <a:pPr marL="104518" indent="-104518" fontAlgn="base">
              <a:buFont typeface="Arial" panose="020B0604020202020204" pitchFamily="34" charset="0"/>
              <a:buChar char="•"/>
            </a:pPr>
            <a:r>
              <a:rPr lang="en-US" sz="861" b="1" dirty="0"/>
              <a:t>Up to 90nA large ion probe current</a:t>
            </a:r>
          </a:p>
          <a:p>
            <a:pPr marL="104518" indent="-104518" fontAlgn="base">
              <a:buFont typeface="Arial" panose="020B0604020202020204" pitchFamily="34" charset="0"/>
              <a:buChar char="•"/>
            </a:pPr>
            <a:r>
              <a:rPr lang="en-US" sz="861" b="1" dirty="0"/>
              <a:t>Vector scan system</a:t>
            </a:r>
          </a:p>
          <a:p>
            <a:pPr marL="104518" indent="-104518" fontAlgn="base">
              <a:buFont typeface="Arial" panose="020B0604020202020204" pitchFamily="34" charset="0"/>
              <a:buChar char="•"/>
            </a:pPr>
            <a:r>
              <a:rPr lang="en-US" sz="861" b="1" dirty="0"/>
              <a:t>3 deposition cartridges (C, W and Pt)</a:t>
            </a:r>
          </a:p>
          <a:p>
            <a:pPr marL="104518" indent="-104518" fontAlgn="base">
              <a:buFont typeface="Arial" panose="020B0604020202020204" pitchFamily="34" charset="0"/>
              <a:buChar char="•"/>
            </a:pPr>
            <a:r>
              <a:rPr lang="en-US" sz="861" b="1" dirty="0"/>
              <a:t>Oxford Symmetry EBSD Detector</a:t>
            </a:r>
          </a:p>
          <a:p>
            <a:pPr marL="104518" indent="-104518" fontAlgn="base">
              <a:buFont typeface="Arial" panose="020B0604020202020204" pitchFamily="34" charset="0"/>
              <a:buChar char="•"/>
            </a:pPr>
            <a:r>
              <a:rPr lang="en-US" sz="861" b="1" dirty="0"/>
              <a:t>Oxford </a:t>
            </a:r>
            <a:r>
              <a:rPr lang="en-US" sz="861" b="1" dirty="0" err="1"/>
              <a:t>Ultimax</a:t>
            </a:r>
            <a:r>
              <a:rPr lang="en-US" sz="861" b="1" dirty="0"/>
              <a:t> EDS detector</a:t>
            </a:r>
          </a:p>
          <a:p>
            <a:pPr marL="104518" indent="-104518" fontAlgn="base">
              <a:buFont typeface="Arial" panose="020B0604020202020204" pitchFamily="34" charset="0"/>
              <a:buChar char="•"/>
            </a:pPr>
            <a:r>
              <a:rPr lang="en-US" sz="861" b="1" dirty="0"/>
              <a:t>In-situ lift-out system (</a:t>
            </a:r>
            <a:r>
              <a:rPr lang="en-US" sz="861" b="1" dirty="0" err="1"/>
              <a:t>Omniprobe</a:t>
            </a:r>
            <a:r>
              <a:rPr lang="en-US" sz="861" b="1" dirty="0"/>
              <a:t> 400)</a:t>
            </a:r>
            <a:endParaRPr lang="en-US" sz="861" dirty="0"/>
          </a:p>
        </p:txBody>
      </p:sp>
      <p:sp>
        <p:nvSpPr>
          <p:cNvPr id="109" name="TextBox 108"/>
          <p:cNvSpPr txBox="1"/>
          <p:nvPr/>
        </p:nvSpPr>
        <p:spPr>
          <a:xfrm>
            <a:off x="3291819" y="2734306"/>
            <a:ext cx="2561903" cy="241285"/>
          </a:xfrm>
          <a:prstGeom prst="rect">
            <a:avLst/>
          </a:prstGeom>
          <a:noFill/>
        </p:spPr>
        <p:txBody>
          <a:bodyPr wrap="square" rtlCol="0">
            <a:spAutoFit/>
          </a:bodyPr>
          <a:lstStyle/>
          <a:p>
            <a:pPr algn="just"/>
            <a:r>
              <a:rPr lang="en-US" sz="968" b="1" dirty="0"/>
              <a:t>FEATURES</a:t>
            </a:r>
            <a:endParaRPr lang="en-US" sz="968" dirty="0"/>
          </a:p>
        </p:txBody>
      </p:sp>
      <p:sp>
        <p:nvSpPr>
          <p:cNvPr id="129" name="TextBox 128"/>
          <p:cNvSpPr txBox="1"/>
          <p:nvPr/>
        </p:nvSpPr>
        <p:spPr>
          <a:xfrm>
            <a:off x="4298002" y="6845"/>
            <a:ext cx="3591815" cy="422255"/>
          </a:xfrm>
          <a:prstGeom prst="rect">
            <a:avLst/>
          </a:prstGeom>
          <a:noFill/>
        </p:spPr>
        <p:txBody>
          <a:bodyPr wrap="square" lIns="16725" tIns="8362" rIns="16725" bIns="8362" rtlCol="0">
            <a:spAutoFit/>
          </a:bodyPr>
          <a:lstStyle/>
          <a:p>
            <a:pPr algn="ctr"/>
            <a:r>
              <a:rPr lang="en-US" sz="1317" b="1">
                <a:solidFill>
                  <a:schemeClr val="bg1"/>
                </a:solidFill>
                <a:latin typeface="+mj-lt"/>
              </a:rPr>
              <a:t>Northwestern University</a:t>
            </a:r>
          </a:p>
          <a:p>
            <a:pPr algn="ctr"/>
            <a:r>
              <a:rPr lang="en-US" sz="1317" b="1">
                <a:solidFill>
                  <a:schemeClr val="bg1"/>
                </a:solidFill>
                <a:latin typeface="+mj-lt"/>
              </a:rPr>
              <a:t>Micro/Nano Fabrication Facility</a:t>
            </a:r>
            <a:endParaRPr lang="en-US" sz="1317">
              <a:solidFill>
                <a:schemeClr val="bg1"/>
              </a:solidFill>
              <a:latin typeface="+mj-lt"/>
            </a:endParaRPr>
          </a:p>
        </p:txBody>
      </p:sp>
      <p:sp>
        <p:nvSpPr>
          <p:cNvPr id="131" name="TextBox 130"/>
          <p:cNvSpPr txBox="1"/>
          <p:nvPr/>
        </p:nvSpPr>
        <p:spPr>
          <a:xfrm>
            <a:off x="10523049" y="242695"/>
            <a:ext cx="1667829" cy="297990"/>
          </a:xfrm>
          <a:prstGeom prst="rect">
            <a:avLst/>
          </a:prstGeom>
          <a:noFill/>
        </p:spPr>
        <p:txBody>
          <a:bodyPr wrap="square" lIns="0" tIns="8362" rIns="16725" bIns="8362" rtlCol="0">
            <a:spAutoFit/>
          </a:bodyPr>
          <a:lstStyle/>
          <a:p>
            <a:pPr algn="ctr"/>
            <a:r>
              <a:rPr lang="en-US" sz="256">
                <a:solidFill>
                  <a:schemeClr val="bg1"/>
                </a:solidFill>
                <a:cs typeface="Times New Roman" panose="02020603050405020304" pitchFamily="18" charset="0"/>
              </a:rPr>
              <a:t>________________________________________________________</a:t>
            </a:r>
          </a:p>
          <a:p>
            <a:pPr algn="ctr"/>
            <a:endParaRPr lang="en-US" sz="108">
              <a:solidFill>
                <a:schemeClr val="bg1"/>
              </a:solidFill>
              <a:cs typeface="Times New Roman" panose="02020603050405020304" pitchFamily="18" charset="0"/>
            </a:endParaRPr>
          </a:p>
          <a:p>
            <a:pPr algn="ctr"/>
            <a:r>
              <a:rPr lang="en-US" sz="1756" i="1" baseline="30000">
                <a:solidFill>
                  <a:schemeClr val="bg1"/>
                </a:solidFill>
                <a:cs typeface="Arial" panose="020B0604020202020204" pitchFamily="34" charset="0"/>
              </a:rPr>
              <a:t> </a:t>
            </a:r>
            <a:r>
              <a:rPr lang="en-US" sz="1463" i="1" baseline="10000">
                <a:solidFill>
                  <a:schemeClr val="bg1"/>
                </a:solidFill>
                <a:cs typeface="Arial" panose="020B0604020202020204" pitchFamily="34" charset="0"/>
              </a:rPr>
              <a:t>Exploring Inner Space</a:t>
            </a:r>
            <a:endParaRPr lang="en-US" sz="1317" i="1">
              <a:solidFill>
                <a:schemeClr val="bg1"/>
              </a:solidFill>
            </a:endParaRPr>
          </a:p>
        </p:txBody>
      </p:sp>
      <p:pic>
        <p:nvPicPr>
          <p:cNvPr id="132" name="Picture 131"/>
          <p:cNvPicPr>
            <a:picLocks noChangeAspect="1"/>
          </p:cNvPicPr>
          <p:nvPr/>
        </p:nvPicPr>
        <p:blipFill rotWithShape="1">
          <a:blip r:embed="rId2" cstate="print">
            <a:extLst>
              <a:ext uri="{28A0092B-C50C-407E-A947-70E740481C1C}">
                <a14:useLocalDpi xmlns:a14="http://schemas.microsoft.com/office/drawing/2010/main" val="0"/>
              </a:ext>
            </a:extLst>
          </a:blip>
          <a:srcRect b="52347"/>
          <a:stretch/>
        </p:blipFill>
        <p:spPr>
          <a:xfrm>
            <a:off x="10559387" y="29940"/>
            <a:ext cx="1584390" cy="252256"/>
          </a:xfrm>
          <a:prstGeom prst="rect">
            <a:avLst/>
          </a:prstGeom>
        </p:spPr>
      </p:pic>
      <p:pic>
        <p:nvPicPr>
          <p:cNvPr id="133" name="Picture 132"/>
          <p:cNvPicPr>
            <a:picLocks noChangeAspect="1"/>
          </p:cNvPicPr>
          <p:nvPr/>
        </p:nvPicPr>
        <p:blipFill rotWithShape="1">
          <a:blip r:embed="rId3" cstate="print">
            <a:extLst>
              <a:ext uri="{28A0092B-C50C-407E-A947-70E740481C1C}">
                <a14:useLocalDpi xmlns:a14="http://schemas.microsoft.com/office/drawing/2010/main" val="0"/>
              </a:ext>
            </a:extLst>
          </a:blip>
          <a:srcRect l="60064"/>
          <a:stretch/>
        </p:blipFill>
        <p:spPr>
          <a:xfrm>
            <a:off x="33071" y="12368"/>
            <a:ext cx="1631701" cy="464493"/>
          </a:xfrm>
          <a:prstGeom prst="rect">
            <a:avLst/>
          </a:prstGeom>
        </p:spPr>
      </p:pic>
      <p:sp>
        <p:nvSpPr>
          <p:cNvPr id="135" name="TextBox 134"/>
          <p:cNvSpPr txBox="1"/>
          <p:nvPr/>
        </p:nvSpPr>
        <p:spPr>
          <a:xfrm>
            <a:off x="-34169" y="6586172"/>
            <a:ext cx="2362399" cy="202644"/>
          </a:xfrm>
          <a:prstGeom prst="rect">
            <a:avLst/>
          </a:prstGeom>
          <a:noFill/>
        </p:spPr>
        <p:txBody>
          <a:bodyPr wrap="square" lIns="16725" tIns="8362" rIns="16725" bIns="8362" rtlCol="0">
            <a:spAutoFit/>
          </a:bodyPr>
          <a:lstStyle/>
          <a:p>
            <a:pPr algn="ctr"/>
            <a:r>
              <a:rPr lang="en-US" sz="1207">
                <a:solidFill>
                  <a:schemeClr val="bg1"/>
                </a:solidFill>
                <a:latin typeface="+mj-lt"/>
              </a:rPr>
              <a:t>www.nuance.northwestern.edu</a:t>
            </a:r>
            <a:endParaRPr lang="en-US" sz="1207" i="1">
              <a:solidFill>
                <a:schemeClr val="bg1"/>
              </a:solidFill>
              <a:latin typeface="+mj-lt"/>
            </a:endParaRPr>
          </a:p>
        </p:txBody>
      </p:sp>
      <p:pic>
        <p:nvPicPr>
          <p:cNvPr id="136" name="Picture 1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1799" y="6633425"/>
            <a:ext cx="125441" cy="125441"/>
          </a:xfrm>
          <a:prstGeom prst="rect">
            <a:avLst/>
          </a:prstGeom>
        </p:spPr>
      </p:pic>
      <p:pic>
        <p:nvPicPr>
          <p:cNvPr id="137" name="Picture 1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4806" y="6633425"/>
            <a:ext cx="125441" cy="125441"/>
          </a:xfrm>
          <a:prstGeom prst="rect">
            <a:avLst/>
          </a:prstGeom>
        </p:spPr>
      </p:pic>
      <p:pic>
        <p:nvPicPr>
          <p:cNvPr id="138" name="Picture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88985" y="6632123"/>
            <a:ext cx="125441" cy="125441"/>
          </a:xfrm>
          <a:prstGeom prst="rect">
            <a:avLst/>
          </a:prstGeom>
        </p:spPr>
      </p:pic>
      <p:pic>
        <p:nvPicPr>
          <p:cNvPr id="139" name="Picture 1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51896" y="6633696"/>
            <a:ext cx="125441" cy="125172"/>
          </a:xfrm>
          <a:prstGeom prst="rect">
            <a:avLst/>
          </a:prstGeom>
        </p:spPr>
      </p:pic>
      <p:sp>
        <p:nvSpPr>
          <p:cNvPr id="140" name="TextBox 139"/>
          <p:cNvSpPr txBox="1"/>
          <p:nvPr/>
        </p:nvSpPr>
        <p:spPr>
          <a:xfrm>
            <a:off x="10656090" y="6562443"/>
            <a:ext cx="1544718" cy="278089"/>
          </a:xfrm>
          <a:prstGeom prst="rect">
            <a:avLst/>
          </a:prstGeom>
          <a:noFill/>
        </p:spPr>
        <p:txBody>
          <a:bodyPr wrap="none" rtlCol="0">
            <a:spAutoFit/>
          </a:bodyPr>
          <a:lstStyle/>
          <a:p>
            <a:r>
              <a:rPr lang="en-US" sz="1207">
                <a:solidFill>
                  <a:schemeClr val="bg1"/>
                </a:solidFill>
                <a:latin typeface="+mj-lt"/>
                <a:cs typeface="Arial" panose="020B0604020202020204" pitchFamily="34" charset="0"/>
              </a:rPr>
              <a:t>15 years of excellence</a:t>
            </a:r>
          </a:p>
        </p:txBody>
      </p:sp>
      <p:sp>
        <p:nvSpPr>
          <p:cNvPr id="56" name="Rectangle 55"/>
          <p:cNvSpPr/>
          <p:nvPr/>
        </p:nvSpPr>
        <p:spPr>
          <a:xfrm>
            <a:off x="4948268" y="3047601"/>
            <a:ext cx="2107884" cy="2668933"/>
          </a:xfrm>
          <a:prstGeom prst="rect">
            <a:avLst/>
          </a:prstGeom>
          <a:solidFill>
            <a:schemeClr val="bg1"/>
          </a:solidFill>
          <a:ln w="9525">
            <a:solidFill>
              <a:srgbClr val="4D2A79"/>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80" name="Rectangle 79"/>
          <p:cNvSpPr/>
          <p:nvPr/>
        </p:nvSpPr>
        <p:spPr>
          <a:xfrm>
            <a:off x="5976106" y="3303001"/>
            <a:ext cx="1075506" cy="125463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872"/>
          </a:p>
        </p:txBody>
      </p:sp>
      <p:sp>
        <p:nvSpPr>
          <p:cNvPr id="81" name="Rectangle 80"/>
          <p:cNvSpPr/>
          <p:nvPr/>
        </p:nvSpPr>
        <p:spPr>
          <a:xfrm>
            <a:off x="4952199" y="4753835"/>
            <a:ext cx="1050999" cy="96269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872"/>
          </a:p>
        </p:txBody>
      </p:sp>
      <p:sp>
        <p:nvSpPr>
          <p:cNvPr id="4" name="TextBox 3"/>
          <p:cNvSpPr txBox="1"/>
          <p:nvPr/>
        </p:nvSpPr>
        <p:spPr>
          <a:xfrm>
            <a:off x="5961220" y="3270254"/>
            <a:ext cx="1162820" cy="765594"/>
          </a:xfrm>
          <a:prstGeom prst="rect">
            <a:avLst/>
          </a:prstGeom>
          <a:noFill/>
        </p:spPr>
        <p:txBody>
          <a:bodyPr wrap="square" rtlCol="0">
            <a:spAutoFit/>
          </a:bodyPr>
          <a:lstStyle/>
          <a:p>
            <a:pPr algn="l"/>
            <a:r>
              <a:rPr lang="en-US" sz="625" dirty="0"/>
              <a:t>Below: </a:t>
            </a:r>
            <a:r>
              <a:rPr lang="en-US" sz="625" dirty="0">
                <a:latin typeface="Corbel-Bold"/>
              </a:rPr>
              <a:t>A 3 </a:t>
            </a:r>
            <a:r>
              <a:rPr lang="en-US" sz="625" dirty="0" err="1">
                <a:latin typeface="Corbel-Bold"/>
              </a:rPr>
              <a:t>pJ</a:t>
            </a:r>
            <a:r>
              <a:rPr lang="en-US" sz="625" dirty="0">
                <a:latin typeface="Corbel-Bold"/>
              </a:rPr>
              <a:t>/bit free space</a:t>
            </a:r>
          </a:p>
          <a:p>
            <a:pPr algn="l"/>
            <a:r>
              <a:rPr lang="en-US" sz="625" dirty="0">
                <a:latin typeface="Corbel-Bold"/>
              </a:rPr>
              <a:t>optical interlink platform</a:t>
            </a:r>
          </a:p>
          <a:p>
            <a:pPr algn="l"/>
            <a:r>
              <a:rPr lang="en-US" sz="625" dirty="0">
                <a:latin typeface="Corbel-Bold"/>
              </a:rPr>
              <a:t>for self‑powered sensing</a:t>
            </a:r>
          </a:p>
          <a:p>
            <a:pPr algn="l"/>
            <a:r>
              <a:rPr lang="en-US" sz="625" dirty="0">
                <a:latin typeface="Corbel-Bold"/>
              </a:rPr>
              <a:t>and opto‑spintronic RF‑to‑optical transduction</a:t>
            </a:r>
          </a:p>
          <a:p>
            <a:pPr algn="l"/>
            <a:r>
              <a:rPr lang="en-US" sz="625" dirty="0">
                <a:latin typeface="Corbel-Bold"/>
              </a:rPr>
              <a:t>- Mohseni Group, Northwestern</a:t>
            </a:r>
            <a:endParaRPr lang="en-US" sz="625" dirty="0"/>
          </a:p>
        </p:txBody>
      </p:sp>
      <p:sp>
        <p:nvSpPr>
          <p:cNvPr id="85" name="Rectangle 84"/>
          <p:cNvSpPr/>
          <p:nvPr/>
        </p:nvSpPr>
        <p:spPr>
          <a:xfrm>
            <a:off x="5996368" y="4557296"/>
            <a:ext cx="1055242" cy="115923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872"/>
          </a:p>
        </p:txBody>
      </p:sp>
      <p:grpSp>
        <p:nvGrpSpPr>
          <p:cNvPr id="28" name="Group 27">
            <a:extLst>
              <a:ext uri="{FF2B5EF4-FFF2-40B4-BE49-F238E27FC236}">
                <a16:creationId xmlns:a16="http://schemas.microsoft.com/office/drawing/2014/main" id="{D5C712A9-7EE3-41FF-11F8-8CA63CB087FD}"/>
              </a:ext>
            </a:extLst>
          </p:cNvPr>
          <p:cNvGrpSpPr/>
          <p:nvPr/>
        </p:nvGrpSpPr>
        <p:grpSpPr>
          <a:xfrm>
            <a:off x="4944899" y="3054653"/>
            <a:ext cx="2140769" cy="2677393"/>
            <a:chOff x="4944899" y="3054653"/>
            <a:chExt cx="2140769" cy="2677393"/>
          </a:xfrm>
        </p:grpSpPr>
        <p:sp>
          <p:nvSpPr>
            <p:cNvPr id="57" name="TextBox 56"/>
            <p:cNvSpPr txBox="1"/>
            <p:nvPr/>
          </p:nvSpPr>
          <p:spPr>
            <a:xfrm>
              <a:off x="4949638" y="3054653"/>
              <a:ext cx="2106512" cy="241285"/>
            </a:xfrm>
            <a:prstGeom prst="rect">
              <a:avLst/>
            </a:prstGeom>
            <a:solidFill>
              <a:srgbClr val="4E2A84"/>
            </a:solidFill>
          </p:spPr>
          <p:txBody>
            <a:bodyPr wrap="square" rtlCol="0">
              <a:spAutoFit/>
            </a:bodyPr>
            <a:lstStyle/>
            <a:p>
              <a:pPr algn="ctr"/>
              <a:r>
                <a:rPr lang="en-US" sz="968" dirty="0">
                  <a:solidFill>
                    <a:schemeClr val="bg1"/>
                  </a:solidFill>
                </a:rPr>
                <a:t>RESEARCH at NUFAB</a:t>
              </a:r>
            </a:p>
          </p:txBody>
        </p:sp>
        <p:sp>
          <p:nvSpPr>
            <p:cNvPr id="6" name="Rectangle 5"/>
            <p:cNvSpPr/>
            <p:nvPr/>
          </p:nvSpPr>
          <p:spPr>
            <a:xfrm>
              <a:off x="4956899" y="3303001"/>
              <a:ext cx="1039236" cy="145083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872"/>
            </a:p>
          </p:txBody>
        </p:sp>
        <p:sp>
          <p:nvSpPr>
            <p:cNvPr id="62" name="TextBox 61"/>
            <p:cNvSpPr txBox="1"/>
            <p:nvPr/>
          </p:nvSpPr>
          <p:spPr>
            <a:xfrm>
              <a:off x="4944899" y="3892288"/>
              <a:ext cx="1135021" cy="672492"/>
            </a:xfrm>
            <a:prstGeom prst="rect">
              <a:avLst/>
            </a:prstGeom>
            <a:noFill/>
          </p:spPr>
          <p:txBody>
            <a:bodyPr wrap="square" rtlCol="0">
              <a:spAutoFit/>
            </a:bodyPr>
            <a:lstStyle/>
            <a:p>
              <a:pPr algn="l"/>
              <a:r>
                <a:rPr lang="en-US" sz="625"/>
                <a:t>Above: </a:t>
              </a:r>
              <a:r>
                <a:rPr lang="en-US" sz="625">
                  <a:latin typeface="AdvOTa2fa4214.B"/>
                </a:rPr>
                <a:t>Opto</a:t>
              </a:r>
              <a:r>
                <a:rPr lang="en-US" sz="625">
                  <a:latin typeface="AdvOTa2fa4214.B+fb"/>
                </a:rPr>
                <a:t>fl</a:t>
              </a:r>
              <a:r>
                <a:rPr lang="en-US" sz="625">
                  <a:latin typeface="AdvOTa2fa4214.B"/>
                </a:rPr>
                <a:t>uidic micro-</a:t>
              </a:r>
            </a:p>
            <a:p>
              <a:pPr algn="l"/>
              <a:r>
                <a:rPr lang="en-US" sz="625">
                  <a:latin typeface="AdvOTa2fa4214.B"/>
                </a:rPr>
                <a:t>Systems for optogenetics</a:t>
              </a:r>
            </a:p>
            <a:p>
              <a:pPr algn="l"/>
              <a:r>
                <a:rPr lang="en-US" sz="625">
                  <a:latin typeface="AdvOTa2fa4214.B"/>
                </a:rPr>
                <a:t>and </a:t>
              </a:r>
              <a:r>
                <a:rPr lang="en-US" sz="625" err="1">
                  <a:latin typeface="AdvOTa2fa4214.B"/>
                </a:rPr>
                <a:t>photopharmacology</a:t>
              </a:r>
              <a:r>
                <a:rPr lang="en-US" sz="625">
                  <a:latin typeface="AdvOTa2fa4214.B"/>
                </a:rPr>
                <a:t> </a:t>
              </a:r>
            </a:p>
            <a:p>
              <a:pPr algn="l"/>
              <a:r>
                <a:rPr lang="en-US" sz="625">
                  <a:latin typeface="AdvOTa2fa4214.B"/>
                </a:rPr>
                <a:t>-- Rogers Group, Northwestern</a:t>
              </a:r>
            </a:p>
            <a:p>
              <a:endParaRPr lang="en-US" sz="645"/>
            </a:p>
          </p:txBody>
        </p:sp>
        <p:sp>
          <p:nvSpPr>
            <p:cNvPr id="70" name="TextBox 69"/>
            <p:cNvSpPr txBox="1"/>
            <p:nvPr/>
          </p:nvSpPr>
          <p:spPr>
            <a:xfrm>
              <a:off x="5021849" y="4847657"/>
              <a:ext cx="1084997" cy="861774"/>
            </a:xfrm>
            <a:prstGeom prst="rect">
              <a:avLst/>
            </a:prstGeom>
            <a:noFill/>
          </p:spPr>
          <p:txBody>
            <a:bodyPr wrap="square" rtlCol="0">
              <a:spAutoFit/>
            </a:bodyPr>
            <a:lstStyle/>
            <a:p>
              <a:pPr algn="l"/>
              <a:endParaRPr lang="en-US" sz="625" b="1">
                <a:solidFill>
                  <a:srgbClr val="000000"/>
                </a:solidFill>
                <a:latin typeface="Arial" panose="020B0604020202020204" pitchFamily="34" charset="0"/>
              </a:endParaRPr>
            </a:p>
            <a:p>
              <a:r>
                <a:rPr lang="en-US" sz="625">
                  <a:solidFill>
                    <a:srgbClr val="000000"/>
                  </a:solidFill>
                  <a:latin typeface="Arial" panose="020B0604020202020204" pitchFamily="34" charset="0"/>
                </a:rPr>
                <a:t> </a:t>
              </a:r>
            </a:p>
            <a:p>
              <a:r>
                <a:rPr lang="en-US" sz="625"/>
                <a:t>Above: Brain-Implantable Multifunctional Probe for Simultaneous Detection of Glutamate and GABA Neurotransmitters</a:t>
              </a:r>
            </a:p>
            <a:p>
              <a:r>
                <a:rPr lang="en-US" sz="625"/>
                <a:t>– N. Moldovan, </a:t>
              </a:r>
              <a:r>
                <a:rPr lang="en-US" sz="625" err="1"/>
                <a:t>Alcorix</a:t>
              </a:r>
              <a:r>
                <a:rPr lang="en-US" sz="625"/>
                <a:t> Co</a:t>
              </a:r>
            </a:p>
          </p:txBody>
        </p:sp>
        <p:sp>
          <p:nvSpPr>
            <p:cNvPr id="77" name="TextBox 76"/>
            <p:cNvSpPr txBox="1"/>
            <p:nvPr/>
          </p:nvSpPr>
          <p:spPr>
            <a:xfrm>
              <a:off x="5987353" y="5085715"/>
              <a:ext cx="1098315" cy="646331"/>
            </a:xfrm>
            <a:prstGeom prst="rect">
              <a:avLst/>
            </a:prstGeom>
            <a:noFill/>
          </p:spPr>
          <p:txBody>
            <a:bodyPr wrap="square" lIns="91440" tIns="45720" rIns="91440" bIns="45720" rtlCol="0" anchor="t">
              <a:spAutoFit/>
            </a:bodyPr>
            <a:lstStyle/>
            <a:p>
              <a:r>
                <a:rPr lang="en-US" sz="600"/>
                <a:t>Above: Ambipolar inverters based on </a:t>
              </a:r>
              <a:r>
                <a:rPr lang="en-US" sz="600" err="1"/>
                <a:t>cofacial</a:t>
              </a:r>
              <a:r>
                <a:rPr lang="en-US" sz="600"/>
                <a:t> vertical organic electrochemical transistor pairs for </a:t>
              </a:r>
              <a:r>
                <a:rPr lang="en-US" sz="600" err="1"/>
                <a:t>biosignal</a:t>
              </a:r>
              <a:r>
                <a:rPr lang="en-US" sz="600"/>
                <a:t> amplification – </a:t>
              </a:r>
              <a:r>
                <a:rPr lang="en-US" sz="600" err="1"/>
                <a:t>Rivney</a:t>
              </a:r>
              <a:r>
                <a:rPr lang="en-US" sz="600"/>
                <a:t> Group, Northwestern.</a:t>
              </a:r>
            </a:p>
          </p:txBody>
        </p:sp>
        <p:pic>
          <p:nvPicPr>
            <p:cNvPr id="11" name="Picture 10">
              <a:extLst>
                <a:ext uri="{FF2B5EF4-FFF2-40B4-BE49-F238E27FC236}">
                  <a16:creationId xmlns:a16="http://schemas.microsoft.com/office/drawing/2014/main" id="{EBD819C5-AEDE-6228-FC43-6B1D9B90713D}"/>
                </a:ext>
              </a:extLst>
            </p:cNvPr>
            <p:cNvPicPr>
              <a:picLocks noChangeAspect="1"/>
            </p:cNvPicPr>
            <p:nvPr/>
          </p:nvPicPr>
          <p:blipFill>
            <a:blip r:embed="rId8"/>
            <a:stretch>
              <a:fillRect/>
            </a:stretch>
          </p:blipFill>
          <p:spPr>
            <a:xfrm>
              <a:off x="5133182" y="3311992"/>
              <a:ext cx="708179" cy="597022"/>
            </a:xfrm>
            <a:prstGeom prst="rect">
              <a:avLst/>
            </a:prstGeom>
          </p:spPr>
        </p:pic>
        <p:pic>
          <p:nvPicPr>
            <p:cNvPr id="13" name="Picture 12">
              <a:extLst>
                <a:ext uri="{FF2B5EF4-FFF2-40B4-BE49-F238E27FC236}">
                  <a16:creationId xmlns:a16="http://schemas.microsoft.com/office/drawing/2014/main" id="{7EDDF819-BD1B-BEAD-D066-B216C2681275}"/>
                </a:ext>
              </a:extLst>
            </p:cNvPr>
            <p:cNvPicPr>
              <a:picLocks noChangeAspect="1"/>
            </p:cNvPicPr>
            <p:nvPr/>
          </p:nvPicPr>
          <p:blipFill>
            <a:blip r:embed="rId9"/>
            <a:stretch>
              <a:fillRect/>
            </a:stretch>
          </p:blipFill>
          <p:spPr>
            <a:xfrm>
              <a:off x="5991939" y="4529126"/>
              <a:ext cx="1065877" cy="527017"/>
            </a:xfrm>
            <a:prstGeom prst="rect">
              <a:avLst/>
            </a:prstGeom>
          </p:spPr>
        </p:pic>
        <p:pic>
          <p:nvPicPr>
            <p:cNvPr id="16" name="Picture 15">
              <a:extLst>
                <a:ext uri="{FF2B5EF4-FFF2-40B4-BE49-F238E27FC236}">
                  <a16:creationId xmlns:a16="http://schemas.microsoft.com/office/drawing/2014/main" id="{7630CBEE-305A-8408-9C19-92D5CF150B39}"/>
                </a:ext>
              </a:extLst>
            </p:cNvPr>
            <p:cNvPicPr>
              <a:picLocks noChangeAspect="1"/>
            </p:cNvPicPr>
            <p:nvPr/>
          </p:nvPicPr>
          <p:blipFill>
            <a:blip r:embed="rId10"/>
            <a:stretch>
              <a:fillRect/>
            </a:stretch>
          </p:blipFill>
          <p:spPr>
            <a:xfrm>
              <a:off x="5987353" y="3905237"/>
              <a:ext cx="1073498" cy="588047"/>
            </a:xfrm>
            <a:prstGeom prst="rect">
              <a:avLst/>
            </a:prstGeom>
          </p:spPr>
        </p:pic>
      </p:grpSp>
      <p:pic>
        <p:nvPicPr>
          <p:cNvPr id="19" name="Picture 18">
            <a:extLst>
              <a:ext uri="{FF2B5EF4-FFF2-40B4-BE49-F238E27FC236}">
                <a16:creationId xmlns:a16="http://schemas.microsoft.com/office/drawing/2014/main" id="{F9925609-B466-730E-1601-480D16523D42}"/>
              </a:ext>
            </a:extLst>
          </p:cNvPr>
          <p:cNvPicPr>
            <a:picLocks noChangeAspect="1"/>
          </p:cNvPicPr>
          <p:nvPr/>
        </p:nvPicPr>
        <p:blipFill>
          <a:blip r:embed="rId11"/>
          <a:stretch>
            <a:fillRect/>
          </a:stretch>
        </p:blipFill>
        <p:spPr>
          <a:xfrm>
            <a:off x="4977260" y="4419228"/>
            <a:ext cx="1013731" cy="486398"/>
          </a:xfrm>
          <a:prstGeom prst="rect">
            <a:avLst/>
          </a:prstGeom>
        </p:spPr>
      </p:pic>
      <p:sp>
        <p:nvSpPr>
          <p:cNvPr id="7" name="Rectangle 6">
            <a:extLst>
              <a:ext uri="{FF2B5EF4-FFF2-40B4-BE49-F238E27FC236}">
                <a16:creationId xmlns:a16="http://schemas.microsoft.com/office/drawing/2014/main" id="{9A04300D-13CB-8150-9050-ED393D7F3FAC}"/>
              </a:ext>
            </a:extLst>
          </p:cNvPr>
          <p:cNvSpPr/>
          <p:nvPr/>
        </p:nvSpPr>
        <p:spPr>
          <a:xfrm>
            <a:off x="129311" y="3226640"/>
            <a:ext cx="2852987" cy="2512303"/>
          </a:xfrm>
          <a:prstGeom prst="rect">
            <a:avLst/>
          </a:prstGeom>
          <a:solidFill>
            <a:schemeClr val="bg1"/>
          </a:solidFill>
          <a:ln w="9525">
            <a:solidFill>
              <a:srgbClr val="4E2A84"/>
            </a:solidFill>
          </a:ln>
          <a:effectLst>
            <a:glow rad="635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19"/>
              </a:spcAft>
            </a:pPr>
            <a:r>
              <a:rPr lang="en-US" sz="361"/>
              <a:t>C</a:t>
            </a:r>
          </a:p>
        </p:txBody>
      </p:sp>
      <p:sp>
        <p:nvSpPr>
          <p:cNvPr id="5" name="TextBox 4">
            <a:extLst>
              <a:ext uri="{FF2B5EF4-FFF2-40B4-BE49-F238E27FC236}">
                <a16:creationId xmlns:a16="http://schemas.microsoft.com/office/drawing/2014/main" id="{4FA50CE1-D181-C9AA-9C08-1822883D7DD4}"/>
              </a:ext>
            </a:extLst>
          </p:cNvPr>
          <p:cNvSpPr txBox="1"/>
          <p:nvPr/>
        </p:nvSpPr>
        <p:spPr>
          <a:xfrm>
            <a:off x="126736" y="3231214"/>
            <a:ext cx="2859219" cy="241285"/>
          </a:xfrm>
          <a:prstGeom prst="rect">
            <a:avLst/>
          </a:prstGeom>
          <a:solidFill>
            <a:srgbClr val="4E2A84"/>
          </a:solidFill>
        </p:spPr>
        <p:txBody>
          <a:bodyPr wrap="square" lIns="91440" tIns="45720" rIns="91440" bIns="45720" rtlCol="0" anchor="t">
            <a:spAutoFit/>
          </a:bodyPr>
          <a:lstStyle/>
          <a:p>
            <a:pPr algn="ctr"/>
            <a:r>
              <a:rPr lang="en-US" sz="950">
                <a:solidFill>
                  <a:schemeClr val="bg1"/>
                </a:solidFill>
              </a:rPr>
              <a:t>ELECRON BEAM LITHOGRAPHY</a:t>
            </a:r>
            <a:endParaRPr lang="en-US"/>
          </a:p>
        </p:txBody>
      </p:sp>
      <p:sp>
        <p:nvSpPr>
          <p:cNvPr id="2" name="TextBox 1">
            <a:extLst>
              <a:ext uri="{FF2B5EF4-FFF2-40B4-BE49-F238E27FC236}">
                <a16:creationId xmlns:a16="http://schemas.microsoft.com/office/drawing/2014/main" id="{BFD71B10-21DA-9756-7047-955FF71E2936}"/>
              </a:ext>
            </a:extLst>
          </p:cNvPr>
          <p:cNvSpPr txBox="1"/>
          <p:nvPr/>
        </p:nvSpPr>
        <p:spPr>
          <a:xfrm>
            <a:off x="225319" y="3512776"/>
            <a:ext cx="2561903" cy="823302"/>
          </a:xfrm>
          <a:prstGeom prst="rect">
            <a:avLst/>
          </a:prstGeom>
          <a:noFill/>
        </p:spPr>
        <p:txBody>
          <a:bodyPr wrap="square" lIns="91440" tIns="45720" rIns="91440" bIns="45720" rtlCol="0" anchor="t">
            <a:spAutoFit/>
          </a:bodyPr>
          <a:lstStyle/>
          <a:p>
            <a:pPr algn="just"/>
            <a:r>
              <a:rPr lang="en-US" sz="950" b="1" dirty="0"/>
              <a:t>Raith Voyager 100 </a:t>
            </a:r>
            <a:endParaRPr lang="en-US" sz="968" b="1" dirty="0"/>
          </a:p>
          <a:p>
            <a:pPr marL="171450" indent="-171450" algn="just">
              <a:buFont typeface="Arial"/>
              <a:buChar char="•"/>
            </a:pPr>
            <a:r>
              <a:rPr lang="en-US" sz="950" dirty="0"/>
              <a:t> &lt;10 nm structures </a:t>
            </a:r>
            <a:endParaRPr lang="en-US" sz="950" dirty="0">
              <a:cs typeface="Calibri"/>
            </a:endParaRPr>
          </a:p>
          <a:p>
            <a:pPr marL="171450" indent="-171450" algn="just">
              <a:buFont typeface="Arial"/>
              <a:buChar char="•"/>
            </a:pPr>
            <a:r>
              <a:rPr lang="en-US" sz="950" dirty="0"/>
              <a:t>cm scale exposure</a:t>
            </a:r>
            <a:endParaRPr lang="en-US" sz="950" dirty="0">
              <a:cs typeface="Calibri"/>
            </a:endParaRPr>
          </a:p>
          <a:p>
            <a:pPr marL="171450" indent="-171450" algn="just">
              <a:buFont typeface="Arial"/>
              <a:buChar char="•"/>
            </a:pPr>
            <a:r>
              <a:rPr lang="en-US" sz="950" dirty="0"/>
              <a:t>High speed pattern generator</a:t>
            </a:r>
          </a:p>
          <a:p>
            <a:pPr marL="171450" indent="-171450" algn="just">
              <a:buFont typeface="Arial"/>
              <a:buChar char="•"/>
            </a:pPr>
            <a:r>
              <a:rPr lang="en-US" sz="950" dirty="0">
                <a:cs typeface="Calibri"/>
              </a:rPr>
              <a:t>50 kV</a:t>
            </a:r>
          </a:p>
        </p:txBody>
      </p:sp>
      <p:sp>
        <p:nvSpPr>
          <p:cNvPr id="10" name="TextBox 9">
            <a:extLst>
              <a:ext uri="{FF2B5EF4-FFF2-40B4-BE49-F238E27FC236}">
                <a16:creationId xmlns:a16="http://schemas.microsoft.com/office/drawing/2014/main" id="{5CA7223B-B6FF-BF04-C57B-C878A92C022F}"/>
              </a:ext>
            </a:extLst>
          </p:cNvPr>
          <p:cNvSpPr txBox="1"/>
          <p:nvPr/>
        </p:nvSpPr>
        <p:spPr>
          <a:xfrm>
            <a:off x="485513" y="5334141"/>
            <a:ext cx="2561903" cy="384721"/>
          </a:xfrm>
          <a:prstGeom prst="rect">
            <a:avLst/>
          </a:prstGeom>
          <a:noFill/>
        </p:spPr>
        <p:txBody>
          <a:bodyPr wrap="square" lIns="91440" tIns="45720" rIns="91440" bIns="45720" rtlCol="0" anchor="t">
            <a:spAutoFit/>
          </a:bodyPr>
          <a:lstStyle/>
          <a:p>
            <a:pPr algn="r"/>
            <a:r>
              <a:rPr lang="en-US" sz="950" b="1">
                <a:solidFill>
                  <a:schemeClr val="accent2">
                    <a:lumMod val="75000"/>
                  </a:schemeClr>
                </a:solidFill>
              </a:rPr>
              <a:t>nano-medicine</a:t>
            </a:r>
            <a:r>
              <a:rPr lang="en-US" sz="950" b="1"/>
              <a:t>, </a:t>
            </a:r>
            <a:r>
              <a:rPr lang="en-US" sz="950" b="1">
                <a:solidFill>
                  <a:srgbClr val="00B0F0"/>
                </a:solidFill>
              </a:rPr>
              <a:t>photonics</a:t>
            </a:r>
            <a:r>
              <a:rPr lang="en-US" sz="950" b="1"/>
              <a:t>,</a:t>
            </a:r>
            <a:r>
              <a:rPr lang="en-US" sz="950" b="1">
                <a:solidFill>
                  <a:schemeClr val="accent6">
                    <a:lumMod val="75000"/>
                  </a:schemeClr>
                </a:solidFill>
              </a:rPr>
              <a:t> telecommunication</a:t>
            </a:r>
            <a:r>
              <a:rPr lang="en-US" sz="950" b="1"/>
              <a:t>, </a:t>
            </a:r>
            <a:r>
              <a:rPr lang="en-US" sz="950" b="1">
                <a:solidFill>
                  <a:srgbClr val="C00000"/>
                </a:solidFill>
              </a:rPr>
              <a:t>semiconductors</a:t>
            </a:r>
            <a:r>
              <a:rPr lang="en-US" sz="950" b="1"/>
              <a:t>, </a:t>
            </a:r>
            <a:r>
              <a:rPr lang="en-US" sz="950" b="1">
                <a:solidFill>
                  <a:schemeClr val="accent4">
                    <a:lumMod val="50000"/>
                  </a:schemeClr>
                </a:solidFill>
              </a:rPr>
              <a:t>material science</a:t>
            </a:r>
            <a:r>
              <a:rPr lang="en-US" sz="950" b="1"/>
              <a:t> and more...</a:t>
            </a:r>
            <a:endParaRPr lang="en-US" sz="950" b="1">
              <a:cs typeface="Calibri"/>
            </a:endParaRPr>
          </a:p>
        </p:txBody>
      </p:sp>
      <p:pic>
        <p:nvPicPr>
          <p:cNvPr id="12" name="Picture 14" descr="A picture containing kitchenware&#10;&#10;Description automatically generated">
            <a:extLst>
              <a:ext uri="{FF2B5EF4-FFF2-40B4-BE49-F238E27FC236}">
                <a16:creationId xmlns:a16="http://schemas.microsoft.com/office/drawing/2014/main" id="{DCA76C00-1C07-7E4D-CAD0-A5197404E4CF}"/>
              </a:ext>
            </a:extLst>
          </p:cNvPr>
          <p:cNvPicPr>
            <a:picLocks noChangeAspect="1"/>
          </p:cNvPicPr>
          <p:nvPr/>
        </p:nvPicPr>
        <p:blipFill>
          <a:blip r:embed="rId12"/>
          <a:stretch>
            <a:fillRect/>
          </a:stretch>
        </p:blipFill>
        <p:spPr>
          <a:xfrm>
            <a:off x="533399" y="4417741"/>
            <a:ext cx="903248" cy="903247"/>
          </a:xfrm>
          <a:prstGeom prst="rect">
            <a:avLst/>
          </a:prstGeom>
        </p:spPr>
      </p:pic>
      <p:pic>
        <p:nvPicPr>
          <p:cNvPr id="8" name="Picture 8" descr="A picture containing text, indoor, black, propeller&#10;&#10;Description automatically generated">
            <a:extLst>
              <a:ext uri="{FF2B5EF4-FFF2-40B4-BE49-F238E27FC236}">
                <a16:creationId xmlns:a16="http://schemas.microsoft.com/office/drawing/2014/main" id="{A5A2C85D-4885-F545-DA2F-DA0F8F600EA3}"/>
              </a:ext>
            </a:extLst>
          </p:cNvPr>
          <p:cNvPicPr>
            <a:picLocks noChangeAspect="1"/>
          </p:cNvPicPr>
          <p:nvPr/>
        </p:nvPicPr>
        <p:blipFill>
          <a:blip r:embed="rId13"/>
          <a:stretch>
            <a:fillRect/>
          </a:stretch>
        </p:blipFill>
        <p:spPr>
          <a:xfrm>
            <a:off x="1676400" y="4417740"/>
            <a:ext cx="903249" cy="903249"/>
          </a:xfrm>
          <a:prstGeom prst="rect">
            <a:avLst/>
          </a:prstGeom>
        </p:spPr>
      </p:pic>
      <p:sp>
        <p:nvSpPr>
          <p:cNvPr id="17" name="TextBox 16">
            <a:extLst>
              <a:ext uri="{FF2B5EF4-FFF2-40B4-BE49-F238E27FC236}">
                <a16:creationId xmlns:a16="http://schemas.microsoft.com/office/drawing/2014/main" id="{D5712932-870A-1B0E-700C-D994C0CA5634}"/>
              </a:ext>
            </a:extLst>
          </p:cNvPr>
          <p:cNvSpPr txBox="1"/>
          <p:nvPr/>
        </p:nvSpPr>
        <p:spPr>
          <a:xfrm>
            <a:off x="2431961" y="5987361"/>
            <a:ext cx="6120142" cy="646331"/>
          </a:xfrm>
          <a:prstGeom prst="rect">
            <a:avLst/>
          </a:prstGeom>
          <a:noFill/>
        </p:spPr>
        <p:txBody>
          <a:bodyPr wrap="square">
            <a:spAutoFit/>
          </a:bodyPr>
          <a:lstStyle/>
          <a:p>
            <a:r>
              <a:rPr lang="en-US" sz="1800" b="0" i="0" u="none" strike="noStrike" baseline="0" dirty="0">
                <a:solidFill>
                  <a:srgbClr val="000000"/>
                </a:solidFill>
                <a:latin typeface="Symbol" panose="05050102010706020507" pitchFamily="18" charset="2"/>
              </a:rPr>
              <a:t>	</a:t>
            </a:r>
            <a:r>
              <a:rPr lang="en-US" sz="1800" b="0" i="0" u="none" strike="noStrike" baseline="0" dirty="0">
                <a:solidFill>
                  <a:srgbClr val="000000"/>
                </a:solidFill>
                <a:highlight>
                  <a:srgbClr val="FFFF00"/>
                </a:highlight>
                <a:latin typeface="Calibri" panose="020F0502020204030204" pitchFamily="34" charset="0"/>
              </a:rPr>
              <a:t>Definitely one of the best fab facilities in the world</a:t>
            </a:r>
            <a:r>
              <a:rPr lang="en-US" sz="1800" b="0" i="0" u="none" strike="noStrike" baseline="0" dirty="0">
                <a:solidFill>
                  <a:srgbClr val="000000"/>
                </a:solidFill>
                <a:latin typeface="Calibri" panose="020F0502020204030204" pitchFamily="34" charset="0"/>
              </a:rPr>
              <a:t>	</a:t>
            </a:r>
          </a:p>
        </p:txBody>
      </p:sp>
      <p:sp>
        <p:nvSpPr>
          <p:cNvPr id="22" name="Arrow: Right 21">
            <a:extLst>
              <a:ext uri="{FF2B5EF4-FFF2-40B4-BE49-F238E27FC236}">
                <a16:creationId xmlns:a16="http://schemas.microsoft.com/office/drawing/2014/main" id="{D4420D49-12AF-7FD6-1ECF-B363A48E013A}"/>
              </a:ext>
            </a:extLst>
          </p:cNvPr>
          <p:cNvSpPr/>
          <p:nvPr/>
        </p:nvSpPr>
        <p:spPr>
          <a:xfrm>
            <a:off x="201448" y="5716534"/>
            <a:ext cx="3000763" cy="8979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t>A real </a:t>
            </a:r>
            <a:r>
              <a:rPr lang="en-US" sz="1200" u="sng" dirty="0"/>
              <a:t>Office of Research</a:t>
            </a:r>
            <a:r>
              <a:rPr lang="en-US" sz="1200" dirty="0"/>
              <a:t> survey comment</a:t>
            </a:r>
          </a:p>
        </p:txBody>
      </p:sp>
      <p:pic>
        <p:nvPicPr>
          <p:cNvPr id="25" name="Picture 24">
            <a:extLst>
              <a:ext uri="{FF2B5EF4-FFF2-40B4-BE49-F238E27FC236}">
                <a16:creationId xmlns:a16="http://schemas.microsoft.com/office/drawing/2014/main" id="{92C5134D-553E-1F24-09AF-736999A5FF39}"/>
              </a:ext>
            </a:extLst>
          </p:cNvPr>
          <p:cNvPicPr>
            <a:picLocks noChangeAspect="1"/>
          </p:cNvPicPr>
          <p:nvPr/>
        </p:nvPicPr>
        <p:blipFill>
          <a:blip r:embed="rId14"/>
          <a:stretch>
            <a:fillRect/>
          </a:stretch>
        </p:blipFill>
        <p:spPr>
          <a:xfrm>
            <a:off x="3206439" y="906113"/>
            <a:ext cx="2752025" cy="1444813"/>
          </a:xfrm>
          <a:prstGeom prst="rect">
            <a:avLst/>
          </a:prstGeom>
        </p:spPr>
      </p:pic>
      <p:pic>
        <p:nvPicPr>
          <p:cNvPr id="29" name="Picture 28">
            <a:extLst>
              <a:ext uri="{FF2B5EF4-FFF2-40B4-BE49-F238E27FC236}">
                <a16:creationId xmlns:a16="http://schemas.microsoft.com/office/drawing/2014/main" id="{3548A5B6-2ECE-B9C0-1946-121CA287FE34}"/>
              </a:ext>
            </a:extLst>
          </p:cNvPr>
          <p:cNvPicPr>
            <a:picLocks noChangeAspect="1"/>
          </p:cNvPicPr>
          <p:nvPr/>
        </p:nvPicPr>
        <p:blipFill>
          <a:blip r:embed="rId15"/>
          <a:stretch>
            <a:fillRect/>
          </a:stretch>
        </p:blipFill>
        <p:spPr>
          <a:xfrm>
            <a:off x="1549336" y="822483"/>
            <a:ext cx="1655468" cy="2682220"/>
          </a:xfrm>
          <a:prstGeom prst="rect">
            <a:avLst/>
          </a:prstGeom>
        </p:spPr>
      </p:pic>
      <p:sp>
        <p:nvSpPr>
          <p:cNvPr id="18" name="TextBox 17">
            <a:extLst>
              <a:ext uri="{FF2B5EF4-FFF2-40B4-BE49-F238E27FC236}">
                <a16:creationId xmlns:a16="http://schemas.microsoft.com/office/drawing/2014/main" id="{C7A6F451-4AEB-4C93-D587-47E670A560D5}"/>
              </a:ext>
            </a:extLst>
          </p:cNvPr>
          <p:cNvSpPr txBox="1"/>
          <p:nvPr/>
        </p:nvSpPr>
        <p:spPr>
          <a:xfrm>
            <a:off x="201448" y="1090060"/>
            <a:ext cx="1580699" cy="1846659"/>
          </a:xfrm>
          <a:prstGeom prst="rect">
            <a:avLst/>
          </a:prstGeom>
          <a:noFill/>
        </p:spPr>
        <p:txBody>
          <a:bodyPr wrap="square" lIns="91440" tIns="45720" rIns="91440" bIns="45720" rtlCol="0" anchor="t">
            <a:spAutoFit/>
          </a:bodyPr>
          <a:lstStyle/>
          <a:p>
            <a:pPr algn="just"/>
            <a:r>
              <a:rPr lang="en-US" sz="950" dirty="0"/>
              <a:t>• Laser wavelength: 515 nm</a:t>
            </a:r>
          </a:p>
          <a:p>
            <a:pPr algn="just"/>
            <a:r>
              <a:rPr lang="en-US" sz="950" dirty="0"/>
              <a:t>• Max. laser power: 8 W</a:t>
            </a:r>
          </a:p>
          <a:p>
            <a:pPr algn="just"/>
            <a:r>
              <a:rPr lang="en-US" sz="950" dirty="0"/>
              <a:t>• Laser pulse frequency: 50 – 500 kHz</a:t>
            </a:r>
          </a:p>
          <a:p>
            <a:pPr algn="just"/>
            <a:r>
              <a:rPr lang="en-US" sz="950" dirty="0"/>
              <a:t>• Diameter of focused laser beam: 15 ± 2 </a:t>
            </a:r>
            <a:r>
              <a:rPr lang="el-GR" sz="950" dirty="0"/>
              <a:t>μ</a:t>
            </a:r>
            <a:r>
              <a:rPr lang="en-US" sz="950" dirty="0"/>
              <a:t>m (0.59 ± 0.08 mil)</a:t>
            </a:r>
          </a:p>
          <a:p>
            <a:pPr algn="just"/>
            <a:r>
              <a:rPr lang="en-US" sz="950" dirty="0"/>
              <a:t>• Structuring speed: 5.5 cm2/min (0.9 in2/min) on laminated substrates 18 </a:t>
            </a:r>
            <a:r>
              <a:rPr lang="el-GR" sz="950" dirty="0"/>
              <a:t>μ</a:t>
            </a:r>
            <a:r>
              <a:rPr lang="en-US" sz="950" dirty="0"/>
              <a:t>m Cu</a:t>
            </a:r>
          </a:p>
          <a:p>
            <a:pPr algn="just"/>
            <a:r>
              <a:rPr lang="en-US" sz="950" dirty="0"/>
              <a:t>• Laser pulse length: 1.5 </a:t>
            </a:r>
            <a:r>
              <a:rPr lang="en-US" sz="950" dirty="0" err="1"/>
              <a:t>ps</a:t>
            </a:r>
            <a:endParaRPr lang="en-US" sz="950" dirty="0"/>
          </a:p>
        </p:txBody>
      </p:sp>
      <p:sp>
        <p:nvSpPr>
          <p:cNvPr id="20" name="TextBox 19">
            <a:extLst>
              <a:ext uri="{FF2B5EF4-FFF2-40B4-BE49-F238E27FC236}">
                <a16:creationId xmlns:a16="http://schemas.microsoft.com/office/drawing/2014/main" id="{55B7C6CB-39FE-9E09-6386-FF67976DA80C}"/>
              </a:ext>
            </a:extLst>
          </p:cNvPr>
          <p:cNvSpPr txBox="1"/>
          <p:nvPr/>
        </p:nvSpPr>
        <p:spPr>
          <a:xfrm>
            <a:off x="186395" y="817384"/>
            <a:ext cx="2561903" cy="241285"/>
          </a:xfrm>
          <a:prstGeom prst="rect">
            <a:avLst/>
          </a:prstGeom>
          <a:noFill/>
        </p:spPr>
        <p:txBody>
          <a:bodyPr wrap="square" rtlCol="0">
            <a:spAutoFit/>
          </a:bodyPr>
          <a:lstStyle/>
          <a:p>
            <a:pPr algn="just"/>
            <a:r>
              <a:rPr lang="en-US" sz="968" b="1" dirty="0"/>
              <a:t>FEATURES</a:t>
            </a:r>
            <a:endParaRPr lang="en-US" sz="968" dirty="0"/>
          </a:p>
        </p:txBody>
      </p:sp>
      <p:pic>
        <p:nvPicPr>
          <p:cNvPr id="21" name="Picture 20">
            <a:extLst>
              <a:ext uri="{FF2B5EF4-FFF2-40B4-BE49-F238E27FC236}">
                <a16:creationId xmlns:a16="http://schemas.microsoft.com/office/drawing/2014/main" id="{7D53C9DB-15C5-0904-1A56-C3026BDF2271}"/>
              </a:ext>
            </a:extLst>
          </p:cNvPr>
          <p:cNvPicPr>
            <a:picLocks noChangeAspect="1"/>
          </p:cNvPicPr>
          <p:nvPr/>
        </p:nvPicPr>
        <p:blipFill>
          <a:blip r:embed="rId16"/>
          <a:stretch>
            <a:fillRect/>
          </a:stretch>
        </p:blipFill>
        <p:spPr>
          <a:xfrm>
            <a:off x="6193587" y="807003"/>
            <a:ext cx="2852986" cy="1901991"/>
          </a:xfrm>
          <a:prstGeom prst="rect">
            <a:avLst/>
          </a:prstGeom>
        </p:spPr>
      </p:pic>
      <p:pic>
        <p:nvPicPr>
          <p:cNvPr id="23" name="Picture 22">
            <a:extLst>
              <a:ext uri="{FF2B5EF4-FFF2-40B4-BE49-F238E27FC236}">
                <a16:creationId xmlns:a16="http://schemas.microsoft.com/office/drawing/2014/main" id="{46DE5281-66C9-A8DD-866B-42B40BB85305}"/>
              </a:ext>
            </a:extLst>
          </p:cNvPr>
          <p:cNvPicPr>
            <a:picLocks noChangeAspect="1"/>
          </p:cNvPicPr>
          <p:nvPr/>
        </p:nvPicPr>
        <p:blipFill>
          <a:blip r:embed="rId17"/>
          <a:stretch>
            <a:fillRect/>
          </a:stretch>
        </p:blipFill>
        <p:spPr>
          <a:xfrm>
            <a:off x="7700236" y="2699414"/>
            <a:ext cx="1213254" cy="967198"/>
          </a:xfrm>
          <a:prstGeom prst="rect">
            <a:avLst/>
          </a:prstGeom>
        </p:spPr>
      </p:pic>
      <p:pic>
        <p:nvPicPr>
          <p:cNvPr id="27" name="Picture 26">
            <a:extLst>
              <a:ext uri="{FF2B5EF4-FFF2-40B4-BE49-F238E27FC236}">
                <a16:creationId xmlns:a16="http://schemas.microsoft.com/office/drawing/2014/main" id="{4272555D-E0EA-75A3-0758-8C5A7CC1F52D}"/>
              </a:ext>
            </a:extLst>
          </p:cNvPr>
          <p:cNvPicPr>
            <a:picLocks noChangeAspect="1"/>
          </p:cNvPicPr>
          <p:nvPr/>
        </p:nvPicPr>
        <p:blipFill>
          <a:blip r:embed="rId18"/>
          <a:stretch>
            <a:fillRect/>
          </a:stretch>
        </p:blipFill>
        <p:spPr>
          <a:xfrm>
            <a:off x="9273827" y="848311"/>
            <a:ext cx="2665331" cy="2665331"/>
          </a:xfrm>
          <a:prstGeom prst="rect">
            <a:avLst/>
          </a:prstGeom>
        </p:spPr>
      </p:pic>
    </p:spTree>
    <p:extLst>
      <p:ext uri="{BB962C8B-B14F-4D97-AF65-F5344CB8AC3E}">
        <p14:creationId xmlns:p14="http://schemas.microsoft.com/office/powerpoint/2010/main" val="784306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5bd6db4-ed33-4a76-9086-8b5dd4341821">
      <Terms xmlns="http://schemas.microsoft.com/office/infopath/2007/PartnerControls"/>
    </lcf76f155ced4ddcb4097134ff3c332f>
    <TaxCatchAll xmlns="efce84db-8738-4c7b-9bdc-65b9500871f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97140CA146A994BB7C6154B4302D1FD" ma:contentTypeVersion="18" ma:contentTypeDescription="Create a new document." ma:contentTypeScope="" ma:versionID="282b35b597186a4b5d0058b6af41616f">
  <xsd:schema xmlns:xsd="http://www.w3.org/2001/XMLSchema" xmlns:xs="http://www.w3.org/2001/XMLSchema" xmlns:p="http://schemas.microsoft.com/office/2006/metadata/properties" xmlns:ns2="d5bd6db4-ed33-4a76-9086-8b5dd4341821" xmlns:ns3="352149b6-440f-4589-bc2e-b85f6555b59e" xmlns:ns4="efce84db-8738-4c7b-9bdc-65b9500871f6" targetNamespace="http://schemas.microsoft.com/office/2006/metadata/properties" ma:root="true" ma:fieldsID="4b4ec867d3a4f83895a007bd8bb609d2" ns2:_="" ns3:_="" ns4:_="">
    <xsd:import namespace="d5bd6db4-ed33-4a76-9086-8b5dd4341821"/>
    <xsd:import namespace="352149b6-440f-4589-bc2e-b85f6555b59e"/>
    <xsd:import namespace="efce84db-8738-4c7b-9bdc-65b9500871f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LengthInSecond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bd6db4-ed33-4a76-9086-8b5dd43418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2d55d72-5afa-45f9-90b6-e0708aeee9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2149b6-440f-4589-bc2e-b85f6555b5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fce84db-8738-4c7b-9bdc-65b9500871f6"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eae62112-d72e-4e65-b337-1371182abba9}" ma:internalName="TaxCatchAll" ma:showField="CatchAllData" ma:web="c009d6ba-be2c-4af2-b584-8ef3c314fe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7C50BF-DE52-430D-946D-3E7A8DCF7EDE}">
  <ds:schemaRefs>
    <ds:schemaRef ds:uri="d5bd6db4-ed33-4a76-9086-8b5dd4341821"/>
    <ds:schemaRef ds:uri="efce84db-8738-4c7b-9bdc-65b9500871f6"/>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CDA0730-2BFD-4C81-9B77-8F46B6CCBA4B}">
  <ds:schemaRefs>
    <ds:schemaRef ds:uri="http://schemas.microsoft.com/sharepoint/v3/contenttype/forms"/>
  </ds:schemaRefs>
</ds:datastoreItem>
</file>

<file path=customXml/itemProps3.xml><?xml version="1.0" encoding="utf-8"?>
<ds:datastoreItem xmlns:ds="http://schemas.openxmlformats.org/officeDocument/2006/customXml" ds:itemID="{5B5A555E-06A1-4D5B-843B-7ECF1F22DC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bd6db4-ed33-4a76-9086-8b5dd4341821"/>
    <ds:schemaRef ds:uri="352149b6-440f-4589-bc2e-b85f6555b59e"/>
    <ds:schemaRef ds:uri="efce84db-8738-4c7b-9bdc-65b9500871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1146</TotalTime>
  <Words>890</Words>
  <Application>Microsoft Office PowerPoint</Application>
  <PresentationFormat>Widescreen</PresentationFormat>
  <Paragraphs>164</Paragraphs>
  <Slides>2</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vt:i4>
      </vt:variant>
    </vt:vector>
  </HeadingPairs>
  <TitlesOfParts>
    <vt:vector size="15" baseType="lpstr">
      <vt:lpstr>AdvOTa2fa4214.B</vt:lpstr>
      <vt:lpstr>AdvOTa2fa4214.B+fb</vt:lpstr>
      <vt:lpstr>Akkurat Pro Regular</vt:lpstr>
      <vt:lpstr>Aptos</vt:lpstr>
      <vt:lpstr>Arial</vt:lpstr>
      <vt:lpstr>Calibri</vt:lpstr>
      <vt:lpstr>Calibri Light</vt:lpstr>
      <vt:lpstr>Campton Bold</vt:lpstr>
      <vt:lpstr>Corbel-Bold</vt:lpstr>
      <vt:lpstr>OpenSans</vt:lpstr>
      <vt:lpstr>Symbol</vt:lpstr>
      <vt:lpstr>Times New Roman</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Ying Jia</dc:creator>
  <cp:lastModifiedBy>Nasir Basit</cp:lastModifiedBy>
  <cp:revision>10</cp:revision>
  <dcterms:created xsi:type="dcterms:W3CDTF">2022-09-30T15:18:36Z</dcterms:created>
  <dcterms:modified xsi:type="dcterms:W3CDTF">2024-06-20T20:10:12Z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0x010100A97140CA146A994BB7C6154B4302D1FD</vt:lpwstr>
  </property>
</Properties>
</file>