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7" r:id="rId5"/>
    <p:sldId id="258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EA543AD-E424-4BAD-BFC3-6077D67E3C14}" v="18" dt="2024-06-19T09:42:49.22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3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84" y="1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microsoft.com/office/2015/10/relationships/revisionInfo" Target="revisionInfo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B4E041-5B30-449E-89CD-3BB2E95775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1070052-31B7-4B73-AE70-7A82917695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7E2BA1-4305-4BE5-8B30-F8CDEBB8FE6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051EF09-6EB1-4B8A-81B7-6BB8A9B52FA5}" type="datetimeFigureOut">
              <a:rPr lang="en-US" smtClean="0"/>
              <a:t>6/19/2024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A91BE3-A4E4-45F0-9C4C-1F0E3D4051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0C109B-F7BB-44BA-875D-CA3BD3CF28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0575712-7486-492B-A91F-E6BED381B2BC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95593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C43C53-5A09-426C-8154-F38D22B230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AF8E2E-F5A8-486D-B271-6EE7312357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446D32-B6CF-4B13-9FEB-1548A69AA22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051EF09-6EB1-4B8A-81B7-6BB8A9B52FA5}" type="datetimeFigureOut">
              <a:rPr lang="en-US" smtClean="0"/>
              <a:t>6/19/2024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FE7B0E-C37B-4AAC-B243-C0698CD887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33DB7C-F698-4F1F-BF94-135D4FBF9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0575712-7486-492B-A91F-E6BED381B2BC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42327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399487-2582-45ED-9165-C0FEB22AC6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D249D7-E7BB-4ED1-9617-9A981FBAA7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C0CF4E-AA7B-4E71-9B11-E66D6153B2D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051EF09-6EB1-4B8A-81B7-6BB8A9B52FA5}" type="datetimeFigureOut">
              <a:rPr lang="en-US" smtClean="0"/>
              <a:t>6/19/2024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4133C7-EE4D-42EB-9517-6B0EB82652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C9EF07-6B8E-4063-815D-E1209D1486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0575712-7486-492B-A91F-E6BED381B2BC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78524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227A91-D0F2-4C2E-92F4-998638FB3B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C7DCCB-3F45-4730-8FDA-33303F86D51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53A550D-5F29-4273-9041-AC34A30145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3156811-1172-4F12-AFE3-6FFC7B25C08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051EF09-6EB1-4B8A-81B7-6BB8A9B52FA5}" type="datetimeFigureOut">
              <a:rPr lang="en-US" smtClean="0"/>
              <a:t>6/19/2024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78755F0-5209-49E5-BBE5-A1CB40AF42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B85E2E6-FA0F-4A9D-8019-261A3C0C54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0575712-7486-492B-A91F-E6BED381B2BC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48504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4D0CDC-B150-4345-88DE-9242F8B76B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D0543D-7A38-4E41-831A-4669424A95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56E1A9E-7477-4DD0-A9DD-686E805671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432959D-59CD-412E-9169-EE5243C5AA1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63E6A74-DD72-4DEB-8BB7-FC8E94F6A80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969A5FA-06F2-4E3A-80A3-30DC775672D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051EF09-6EB1-4B8A-81B7-6BB8A9B52FA5}" type="datetimeFigureOut">
              <a:rPr lang="en-US" smtClean="0"/>
              <a:t>6/19/2024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FA326B-7E67-4712-B9ED-3763323B30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4BD27D0-0D38-492D-85CA-7617A8271A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0575712-7486-492B-A91F-E6BED381B2BC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33115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0A3CDC-3870-463E-94EC-04300DDF03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BD75855-AC2C-40AC-87AD-01323177738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051EF09-6EB1-4B8A-81B7-6BB8A9B52FA5}" type="datetimeFigureOut">
              <a:rPr lang="en-US" smtClean="0"/>
              <a:t>6/19/2024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509956B-59A5-4A7E-89B3-3E360225C1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AD88197-D578-43FA-9139-BB56174A43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0575712-7486-492B-A91F-E6BED381B2BC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255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1CEEC14-3630-43D6-94C4-214A757CA7B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051EF09-6EB1-4B8A-81B7-6BB8A9B52FA5}" type="datetimeFigureOut">
              <a:rPr lang="en-US" smtClean="0"/>
              <a:t>6/19/2024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2CE65EA-DE1A-448D-B83B-71F6B4D951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136D730-0BC0-4592-88FF-E95A129E93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0575712-7486-492B-A91F-E6BED381B2BC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80358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0AEE01-2169-4194-AC3E-23EC4660F9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E052F2-E9CA-424F-BA53-B81F14B44C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3468CB-6F5F-4BA9-80B8-B326FE50181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2435435-FB89-48CB-A780-FAB49693BAB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051EF09-6EB1-4B8A-81B7-6BB8A9B52FA5}" type="datetimeFigureOut">
              <a:rPr lang="en-US" smtClean="0"/>
              <a:t>6/19/2024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77B43AE-0FF3-4051-ABD8-A7B8AA4107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012ECC1-AE42-42D1-9B6B-9B338A7A41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0575712-7486-492B-A91F-E6BED381B2BC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14426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E1BD0A-EB31-408C-BCFC-978DD91B41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1342C1E-E3F7-454B-92AC-1058C9F50CB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A834ED-5D65-401C-8C79-DC4343FFC7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67E0D7D-3214-41F4-AF4C-CEBCD467F91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051EF09-6EB1-4B8A-81B7-6BB8A9B52FA5}" type="datetimeFigureOut">
              <a:rPr lang="en-US" smtClean="0"/>
              <a:t>6/19/2024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ECCF1FA-5D2C-41BB-BDC5-8E3BAC1C28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3250309-74A5-451D-BAF9-E493E42602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0575712-7486-492B-A91F-E6BED381B2BC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65954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3EE72A-16EC-473D-90B1-243115A6B9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31A3A3C-839D-4DB8-92AA-14CEAEDB1C1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8F70D2-372B-46C1-8495-287372F0AB0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051EF09-6EB1-4B8A-81B7-6BB8A9B52FA5}" type="datetimeFigureOut">
              <a:rPr lang="en-US" smtClean="0"/>
              <a:t>6/19/2024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2B2388-8184-45C4-95FD-B117FE83C6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A4E0A8-A111-47DA-957E-36722FCB2E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0575712-7486-492B-A91F-E6BED381B2BC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49589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2CFFA4D-22E5-419F-909C-18011D45D79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5824A1D-A625-486A-A90C-0A6AE2B4E9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34E846-8494-4BB6-AD79-28698751A55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051EF09-6EB1-4B8A-81B7-6BB8A9B52FA5}" type="datetimeFigureOut">
              <a:rPr lang="en-US" smtClean="0"/>
              <a:t>6/19/2024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E96A11-5156-4F47-94D1-11009A2309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28394B-F354-442F-9D6B-A0AC42B883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0575712-7486-492B-A91F-E6BED381B2BC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7614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D6954A6-9A49-4B03-A949-A597C7F253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18ADB37-F41D-4F30-862F-3B4CC5C74D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8045DBA-EFA3-4955-BC4D-0A2A36D738CC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66983"/>
            <a:ext cx="777834" cy="79101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EBFB3DD-FBD7-44F6-8C1F-2D509A00B081}"/>
              </a:ext>
            </a:extLst>
          </p:cNvPr>
          <p:cNvSpPr txBox="1"/>
          <p:nvPr userDrawn="1"/>
        </p:nvSpPr>
        <p:spPr>
          <a:xfrm>
            <a:off x="682831" y="6502041"/>
            <a:ext cx="97209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i="1" dirty="0">
                <a:solidFill>
                  <a:schemeClr val="bg1">
                    <a:lumMod val="50000"/>
                  </a:schemeClr>
                </a:solidFill>
              </a:rPr>
              <a:t>UGIM 2024 </a:t>
            </a:r>
          </a:p>
        </p:txBody>
      </p:sp>
    </p:spTree>
    <p:extLst>
      <p:ext uri="{BB962C8B-B14F-4D97-AF65-F5344CB8AC3E}">
        <p14:creationId xmlns:p14="http://schemas.microsoft.com/office/powerpoint/2010/main" val="17187247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jpeg"/><Relationship Id="rId5" Type="http://schemas.openxmlformats.org/officeDocument/2006/relationships/image" Target="../media/image5.jp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2.jpg"/><Relationship Id="rId4" Type="http://schemas.openxmlformats.org/officeDocument/2006/relationships/image" Target="../media/image11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2C0E254-CB59-448D-A91A-8DA1824D7D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" y="18255"/>
            <a:ext cx="121920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Münster Nanofabrication Facility (MNF)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7E50883-A196-46AD-9292-DCCBA592203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34924" y="1835223"/>
            <a:ext cx="5343898" cy="4693413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1800" i="1" u="sng" dirty="0"/>
              <a:t>Facilities Metrics</a:t>
            </a:r>
          </a:p>
          <a:p>
            <a:r>
              <a:rPr lang="en-US" sz="1800" dirty="0"/>
              <a:t>Started in 2017 as lab of Prof. Pernice</a:t>
            </a:r>
          </a:p>
          <a:p>
            <a:r>
              <a:rPr lang="en-US" sz="1800" dirty="0"/>
              <a:t>Over 300 m² (3200 </a:t>
            </a:r>
            <a:r>
              <a:rPr lang="en-US" sz="1800" dirty="0" err="1"/>
              <a:t>sft</a:t>
            </a:r>
            <a:r>
              <a:rPr lang="en-US" sz="1800" dirty="0"/>
              <a:t>) Cleanroom area ISO 5-7 distributed over 2 Buildings</a:t>
            </a:r>
          </a:p>
          <a:p>
            <a:r>
              <a:rPr lang="en-US" sz="1800" dirty="0"/>
              <a:t>3 technical staff</a:t>
            </a:r>
          </a:p>
          <a:p>
            <a:r>
              <a:rPr lang="en-US" sz="1800" dirty="0"/>
              <a:t>2 Support Staff</a:t>
            </a:r>
          </a:p>
          <a:p>
            <a:r>
              <a:rPr lang="en-US" sz="1800" dirty="0"/>
              <a:t>&gt;20 Instrument Managers (Ph.D. Students using the facility for their research)</a:t>
            </a:r>
            <a:br>
              <a:rPr lang="en-US" sz="1800" dirty="0"/>
            </a:br>
            <a:endParaRPr lang="en-US" sz="1800" dirty="0"/>
          </a:p>
          <a:p>
            <a:r>
              <a:rPr lang="en-US" sz="1800" dirty="0"/>
              <a:t>7 major tools</a:t>
            </a:r>
          </a:p>
          <a:p>
            <a:r>
              <a:rPr lang="en-US" sz="1800" dirty="0"/>
              <a:t>88 unique internal users/year</a:t>
            </a:r>
          </a:p>
          <a:p>
            <a:pPr lvl="1"/>
            <a:r>
              <a:rPr lang="en-US" sz="1400" dirty="0"/>
              <a:t>From Physics, Chemistry, Biology, Geology, Medicine</a:t>
            </a:r>
          </a:p>
          <a:p>
            <a:r>
              <a:rPr lang="en-US" sz="1800" dirty="0"/>
              <a:t>7 unique external users/year</a:t>
            </a:r>
          </a:p>
          <a:p>
            <a:pPr lvl="1"/>
            <a:r>
              <a:rPr lang="en-US" sz="1400" dirty="0"/>
              <a:t>1 Successful Start-Up from the research at our facility</a:t>
            </a:r>
          </a:p>
          <a:p>
            <a:r>
              <a:rPr lang="en-US" sz="1800" dirty="0"/>
              <a:t>Tool usage 40800 hours / year (25% external)</a:t>
            </a:r>
          </a:p>
          <a:p>
            <a:endParaRPr lang="en-US" sz="1800" dirty="0"/>
          </a:p>
          <a:p>
            <a:endParaRPr lang="en-US" sz="1800" dirty="0"/>
          </a:p>
          <a:p>
            <a:endParaRPr lang="en-US" sz="1800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B6D12CFA-E08A-4C76-901F-22C55F546822}"/>
              </a:ext>
            </a:extLst>
          </p:cNvPr>
          <p:cNvSpPr txBox="1"/>
          <p:nvPr/>
        </p:nvSpPr>
        <p:spPr>
          <a:xfrm>
            <a:off x="4675085" y="5789707"/>
            <a:ext cx="12970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Yoga Studio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1AFF42D3-80A5-4855-ACB9-A7B7F2B38803}"/>
              </a:ext>
            </a:extLst>
          </p:cNvPr>
          <p:cNvSpPr txBox="1"/>
          <p:nvPr/>
        </p:nvSpPr>
        <p:spPr>
          <a:xfrm>
            <a:off x="8027217" y="5789707"/>
            <a:ext cx="15720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Main Entrance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2C12A77D-D45C-4237-AE4E-0DB47C8DC114}"/>
              </a:ext>
            </a:extLst>
          </p:cNvPr>
          <p:cNvSpPr txBox="1"/>
          <p:nvPr/>
        </p:nvSpPr>
        <p:spPr>
          <a:xfrm>
            <a:off x="8027217" y="2813304"/>
            <a:ext cx="175092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Avian </a:t>
            </a:r>
          </a:p>
          <a:p>
            <a:r>
              <a:rPr lang="en-US" b="1" dirty="0">
                <a:solidFill>
                  <a:schemeClr val="bg1"/>
                </a:solidFill>
              </a:rPr>
              <a:t>Outdoor Seating</a:t>
            </a:r>
          </a:p>
        </p:txBody>
      </p:sp>
      <p:pic>
        <p:nvPicPr>
          <p:cNvPr id="7" name="Grafik 6" descr="Ein Bild, das drinnen, Gerät, Computer, Fräse enthält.&#10;&#10;Automatisch generierte Beschreibung">
            <a:extLst>
              <a:ext uri="{FF2B5EF4-FFF2-40B4-BE49-F238E27FC236}">
                <a16:creationId xmlns:a16="http://schemas.microsoft.com/office/drawing/2014/main" id="{E144C868-8FF1-3A4D-25A1-008FB88CC0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52655" y="1086755"/>
            <a:ext cx="3178629" cy="1589316"/>
          </a:xfrm>
          <a:prstGeom prst="rect">
            <a:avLst/>
          </a:prstGeom>
          <a:ln w="228600" cap="sq" cmpd="thickThin">
            <a:noFill/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8" name="Picture 18" descr="A machine in a room&#10;&#10;Description automatically generated">
            <a:extLst>
              <a:ext uri="{FF2B5EF4-FFF2-40B4-BE49-F238E27FC236}">
                <a16:creationId xmlns:a16="http://schemas.microsoft.com/office/drawing/2014/main" id="{7CDA67E8-E36E-8291-7E2C-D5713A9DF2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78910" y="1735598"/>
            <a:ext cx="3113090" cy="1556545"/>
          </a:xfrm>
          <a:prstGeom prst="rect">
            <a:avLst/>
          </a:prstGeom>
          <a:ln w="28575">
            <a:noFill/>
          </a:ln>
        </p:spPr>
      </p:pic>
      <p:pic>
        <p:nvPicPr>
          <p:cNvPr id="9" name="Picture 75" descr="Close-up of a medical equipment&#10;&#10;Description automatically generated">
            <a:extLst>
              <a:ext uri="{FF2B5EF4-FFF2-40B4-BE49-F238E27FC236}">
                <a16:creationId xmlns:a16="http://schemas.microsoft.com/office/drawing/2014/main" id="{3EA6A469-BEBC-CFB7-4ADA-8C5359A3B6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49508" y="3124621"/>
            <a:ext cx="2280061" cy="1282534"/>
          </a:xfrm>
          <a:prstGeom prst="rect">
            <a:avLst/>
          </a:prstGeom>
          <a:ln w="38100">
            <a:noFill/>
          </a:ln>
        </p:spPr>
      </p:pic>
      <p:pic>
        <p:nvPicPr>
          <p:cNvPr id="11" name="Grafik 10" descr="Ein Bild, das Text, Im Haus, Computermonitor, Maschine enthält.&#10;&#10;Automatisch generierte Beschreibung">
            <a:extLst>
              <a:ext uri="{FF2B5EF4-FFF2-40B4-BE49-F238E27FC236}">
                <a16:creationId xmlns:a16="http://schemas.microsoft.com/office/drawing/2014/main" id="{150AF534-E1BA-A931-568B-1CC421BBD7DF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5" t="3528" r="25674" b="13390"/>
          <a:stretch/>
        </p:blipFill>
        <p:spPr>
          <a:xfrm>
            <a:off x="10552504" y="4328981"/>
            <a:ext cx="1543823" cy="2358723"/>
          </a:xfrm>
          <a:prstGeom prst="rect">
            <a:avLst/>
          </a:prstGeom>
        </p:spPr>
      </p:pic>
      <p:pic>
        <p:nvPicPr>
          <p:cNvPr id="16" name="Grafik 15" descr="Ein Bild, das Im Haus, Wand, Text, Tisch enthält.&#10;&#10;Automatisch generierte Beschreibung">
            <a:extLst>
              <a:ext uri="{FF2B5EF4-FFF2-40B4-BE49-F238E27FC236}">
                <a16:creationId xmlns:a16="http://schemas.microsoft.com/office/drawing/2014/main" id="{B572167F-5C6F-9985-528A-18890E182A74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62" r="55648"/>
          <a:stretch/>
        </p:blipFill>
        <p:spPr>
          <a:xfrm>
            <a:off x="6219895" y="4771134"/>
            <a:ext cx="1332690" cy="2037145"/>
          </a:xfrm>
          <a:prstGeom prst="rect">
            <a:avLst/>
          </a:prstGeom>
        </p:spPr>
      </p:pic>
      <p:pic>
        <p:nvPicPr>
          <p:cNvPr id="17" name="Grafik 16" descr="Ein Bild, das Im Haus, Boden, Maschine, Wand enthält.&#10;&#10;Automatisch generierte Beschreibung">
            <a:extLst>
              <a:ext uri="{FF2B5EF4-FFF2-40B4-BE49-F238E27FC236}">
                <a16:creationId xmlns:a16="http://schemas.microsoft.com/office/drawing/2014/main" id="{576B7ED5-FC69-3ADC-EF2A-1653BDDB507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487549" y="3605816"/>
            <a:ext cx="1750930" cy="2624345"/>
          </a:xfrm>
          <a:prstGeom prst="rect">
            <a:avLst/>
          </a:prstGeom>
          <a:ln w="28575">
            <a:noFill/>
          </a:ln>
        </p:spPr>
      </p:pic>
      <p:sp>
        <p:nvSpPr>
          <p:cNvPr id="19" name="Textfeld 18">
            <a:extLst>
              <a:ext uri="{FF2B5EF4-FFF2-40B4-BE49-F238E27FC236}">
                <a16:creationId xmlns:a16="http://schemas.microsoft.com/office/drawing/2014/main" id="{DA8785B6-B5BA-0799-A4C6-E56BDD264145}"/>
              </a:ext>
            </a:extLst>
          </p:cNvPr>
          <p:cNvSpPr txBox="1"/>
          <p:nvPr/>
        </p:nvSpPr>
        <p:spPr>
          <a:xfrm>
            <a:off x="9053396" y="1239045"/>
            <a:ext cx="31641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AJA Sputter tool for thin superconducting films </a:t>
            </a:r>
          </a:p>
        </p:txBody>
      </p:sp>
      <p:sp>
        <p:nvSpPr>
          <p:cNvPr id="21" name="Textfeld 20">
            <a:extLst>
              <a:ext uri="{FF2B5EF4-FFF2-40B4-BE49-F238E27FC236}">
                <a16:creationId xmlns:a16="http://schemas.microsoft.com/office/drawing/2014/main" id="{2E8A91CB-3848-4C7C-B795-F810351E2FC1}"/>
              </a:ext>
            </a:extLst>
          </p:cNvPr>
          <p:cNvSpPr txBox="1"/>
          <p:nvPr/>
        </p:nvSpPr>
        <p:spPr>
          <a:xfrm>
            <a:off x="5668916" y="839344"/>
            <a:ext cx="323376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Raith EBPG 5150 – Our workhorse</a:t>
            </a:r>
          </a:p>
        </p:txBody>
      </p:sp>
      <p:sp>
        <p:nvSpPr>
          <p:cNvPr id="22" name="Textfeld 21">
            <a:extLst>
              <a:ext uri="{FF2B5EF4-FFF2-40B4-BE49-F238E27FC236}">
                <a16:creationId xmlns:a16="http://schemas.microsoft.com/office/drawing/2014/main" id="{3A64A900-F01A-9F4D-711C-3DBD3FF465B1}"/>
              </a:ext>
            </a:extLst>
          </p:cNvPr>
          <p:cNvSpPr txBox="1"/>
          <p:nvPr/>
        </p:nvSpPr>
        <p:spPr>
          <a:xfrm>
            <a:off x="5472655" y="2868364"/>
            <a:ext cx="323376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Oxford </a:t>
            </a:r>
            <a:r>
              <a:rPr lang="en-US" sz="1400" dirty="0" err="1"/>
              <a:t>PlasmaPro</a:t>
            </a:r>
            <a:r>
              <a:rPr lang="en-US" sz="1400" dirty="0"/>
              <a:t> 100 – RIE/ICP</a:t>
            </a:r>
          </a:p>
        </p:txBody>
      </p:sp>
      <p:sp>
        <p:nvSpPr>
          <p:cNvPr id="23" name="Textfeld 22">
            <a:extLst>
              <a:ext uri="{FF2B5EF4-FFF2-40B4-BE49-F238E27FC236}">
                <a16:creationId xmlns:a16="http://schemas.microsoft.com/office/drawing/2014/main" id="{722CEE22-1A64-2DAE-F004-E35A19161CD8}"/>
              </a:ext>
            </a:extLst>
          </p:cNvPr>
          <p:cNvSpPr txBox="1"/>
          <p:nvPr/>
        </p:nvSpPr>
        <p:spPr>
          <a:xfrm>
            <a:off x="5269357" y="4534410"/>
            <a:ext cx="323376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Raith </a:t>
            </a:r>
            <a:r>
              <a:rPr lang="en-US" sz="1400" dirty="0" err="1"/>
              <a:t>Velion</a:t>
            </a:r>
            <a:r>
              <a:rPr lang="en-US" sz="1400" dirty="0"/>
              <a:t> - Si/Au FIB</a:t>
            </a:r>
          </a:p>
        </p:txBody>
      </p:sp>
      <p:sp>
        <p:nvSpPr>
          <p:cNvPr id="30" name="Textfeld 29">
            <a:extLst>
              <a:ext uri="{FF2B5EF4-FFF2-40B4-BE49-F238E27FC236}">
                <a16:creationId xmlns:a16="http://schemas.microsoft.com/office/drawing/2014/main" id="{384171F6-D1B6-CD88-D5BC-9BC266444B82}"/>
              </a:ext>
            </a:extLst>
          </p:cNvPr>
          <p:cNvSpPr txBox="1"/>
          <p:nvPr/>
        </p:nvSpPr>
        <p:spPr>
          <a:xfrm>
            <a:off x="7723271" y="6285059"/>
            <a:ext cx="32337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err="1"/>
              <a:t>Nanoscribe</a:t>
            </a:r>
            <a:r>
              <a:rPr lang="en-US" sz="1400" dirty="0"/>
              <a:t> Quantum-X Align</a:t>
            </a:r>
            <a:br>
              <a:rPr lang="en-US" sz="1400" dirty="0"/>
            </a:br>
            <a:r>
              <a:rPr lang="en-US" sz="1400" dirty="0"/>
              <a:t>- for everything 3D</a:t>
            </a:r>
          </a:p>
        </p:txBody>
      </p:sp>
      <p:sp>
        <p:nvSpPr>
          <p:cNvPr id="31" name="Textfeld 30">
            <a:extLst>
              <a:ext uri="{FF2B5EF4-FFF2-40B4-BE49-F238E27FC236}">
                <a16:creationId xmlns:a16="http://schemas.microsoft.com/office/drawing/2014/main" id="{F6A80EEE-BC08-80BD-0D7C-E16D859A58E7}"/>
              </a:ext>
            </a:extLst>
          </p:cNvPr>
          <p:cNvSpPr txBox="1"/>
          <p:nvPr/>
        </p:nvSpPr>
        <p:spPr>
          <a:xfrm>
            <a:off x="9707532" y="3805761"/>
            <a:ext cx="32337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err="1"/>
              <a:t>Thermo</a:t>
            </a:r>
            <a:r>
              <a:rPr lang="en-US" sz="1400" dirty="0"/>
              <a:t> Fischer Titan </a:t>
            </a:r>
          </a:p>
          <a:p>
            <a:pPr algn="ctr"/>
            <a:r>
              <a:rPr lang="en-US" sz="1400" dirty="0"/>
              <a:t>300kV TEM</a:t>
            </a:r>
          </a:p>
        </p:txBody>
      </p:sp>
      <p:pic>
        <p:nvPicPr>
          <p:cNvPr id="33" name="Grafik 32" descr="Ein Bild, das Screenshot, Schrift, Schwarz, Design enthält.&#10;&#10;Automatisch generierte Beschreibung">
            <a:extLst>
              <a:ext uri="{FF2B5EF4-FFF2-40B4-BE49-F238E27FC236}">
                <a16:creationId xmlns:a16="http://schemas.microsoft.com/office/drawing/2014/main" id="{EB253402-D046-9DE4-9659-FFE0BE55477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654" y="944262"/>
            <a:ext cx="3558568" cy="791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52340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88CB65-5E3F-42D3-AA02-EF1F9FEDDD4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391887"/>
            <a:ext cx="5181600" cy="410292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b="1" u="sng" dirty="0"/>
              <a:t>Key Capabilities &amp; Features</a:t>
            </a:r>
            <a:endParaRPr lang="en-US" sz="2000" dirty="0"/>
          </a:p>
          <a:p>
            <a:r>
              <a:rPr lang="en-US" sz="2000" dirty="0"/>
              <a:t>Fabrication of Nanostructures on Si, </a:t>
            </a:r>
            <a:r>
              <a:rPr lang="en-US" sz="2000" dirty="0" err="1"/>
              <a:t>SiN</a:t>
            </a:r>
            <a:r>
              <a:rPr lang="en-US" sz="2000" dirty="0"/>
              <a:t>, </a:t>
            </a:r>
            <a:r>
              <a:rPr lang="en-US" sz="2000" dirty="0" err="1"/>
              <a:t>LiNbO</a:t>
            </a:r>
            <a:r>
              <a:rPr lang="en-US" sz="2000" dirty="0"/>
              <a:t>, </a:t>
            </a:r>
            <a:r>
              <a:rPr lang="en-US" sz="2000" dirty="0" err="1"/>
              <a:t>TaO</a:t>
            </a:r>
            <a:r>
              <a:rPr lang="en-US" sz="2000" dirty="0"/>
              <a:t>, Diamond, </a:t>
            </a:r>
            <a:r>
              <a:rPr lang="en-US" sz="2000" dirty="0" err="1"/>
              <a:t>NbN</a:t>
            </a:r>
            <a:r>
              <a:rPr lang="en-US" sz="2000" dirty="0"/>
              <a:t>, </a:t>
            </a:r>
            <a:r>
              <a:rPr lang="en-US" sz="2000" dirty="0" err="1"/>
              <a:t>NbTiN</a:t>
            </a:r>
            <a:r>
              <a:rPr lang="en-US" sz="2000" dirty="0"/>
              <a:t> and many more</a:t>
            </a:r>
          </a:p>
          <a:p>
            <a:pPr lvl="1"/>
            <a:r>
              <a:rPr lang="en-US" sz="1600" dirty="0"/>
              <a:t>Using EBL and RIE</a:t>
            </a:r>
          </a:p>
          <a:p>
            <a:r>
              <a:rPr lang="en-US" sz="2000" dirty="0" err="1"/>
              <a:t>Nanoanalytics</a:t>
            </a:r>
            <a:r>
              <a:rPr lang="en-US" sz="2000" dirty="0"/>
              <a:t> using TEM, SNOM, SEM, AFM</a:t>
            </a:r>
          </a:p>
          <a:p>
            <a:pPr lvl="1"/>
            <a:r>
              <a:rPr lang="en-US" sz="1600" dirty="0"/>
              <a:t>Access to neighboring Cryo-EM Facility to analyze biological samples (atomic resolution in big molecules/proteins)</a:t>
            </a:r>
          </a:p>
          <a:p>
            <a:r>
              <a:rPr lang="en-US" sz="2000" dirty="0"/>
              <a:t>User driven facility – Each users learns all the techniques they need</a:t>
            </a:r>
          </a:p>
          <a:p>
            <a:r>
              <a:rPr lang="en-US" sz="2000" dirty="0"/>
              <a:t>Yearly MNF Day to foster discussion and connections between users</a:t>
            </a:r>
          </a:p>
          <a:p>
            <a:endParaRPr lang="en-US" sz="2000" dirty="0"/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ABD78353-55EA-4A8E-992C-DD6AB450973B}"/>
              </a:ext>
            </a:extLst>
          </p:cNvPr>
          <p:cNvSpPr txBox="1">
            <a:spLocks/>
          </p:cNvSpPr>
          <p:nvPr/>
        </p:nvSpPr>
        <p:spPr>
          <a:xfrm>
            <a:off x="6172199" y="391887"/>
            <a:ext cx="5661561" cy="2018804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2000" b="1" u="sng" dirty="0"/>
              <a:t>Recent Tool Additions</a:t>
            </a:r>
          </a:p>
          <a:p>
            <a:r>
              <a:rPr lang="en-US" sz="2000" dirty="0" err="1"/>
              <a:t>Nanoscribe</a:t>
            </a:r>
            <a:r>
              <a:rPr lang="en-US" sz="2000" dirty="0"/>
              <a:t> Quantum X Align</a:t>
            </a:r>
          </a:p>
          <a:p>
            <a:r>
              <a:rPr lang="en-US" sz="2000" dirty="0" err="1"/>
              <a:t>Tempress</a:t>
            </a:r>
            <a:r>
              <a:rPr lang="en-US" sz="2000" dirty="0"/>
              <a:t> LPCVD (</a:t>
            </a:r>
            <a:r>
              <a:rPr lang="en-US" sz="2000" dirty="0" err="1"/>
              <a:t>soon</a:t>
            </a:r>
            <a:r>
              <a:rPr lang="en-US" sz="2000" baseline="30000" dirty="0" err="1"/>
              <a:t>TM</a:t>
            </a:r>
            <a:r>
              <a:rPr lang="en-US" sz="2000" dirty="0"/>
              <a:t>)</a:t>
            </a:r>
          </a:p>
          <a:p>
            <a:r>
              <a:rPr lang="en-US" sz="2000" dirty="0"/>
              <a:t>UHV </a:t>
            </a:r>
            <a:r>
              <a:rPr lang="en-US" sz="2000" dirty="0" err="1"/>
              <a:t>Depositioncluster</a:t>
            </a:r>
            <a:r>
              <a:rPr lang="en-US" sz="2000" dirty="0"/>
              <a:t> (coming 2025)</a:t>
            </a:r>
            <a:br>
              <a:rPr lang="en-US" sz="2000" dirty="0"/>
            </a:br>
            <a:r>
              <a:rPr lang="en-US" sz="2000" dirty="0"/>
              <a:t>(Magnetron-sputter, E-Beam PVD, </a:t>
            </a:r>
            <a:br>
              <a:rPr lang="en-US" sz="2000" dirty="0"/>
            </a:br>
            <a:r>
              <a:rPr lang="en-US" sz="2000" dirty="0"/>
              <a:t>Ion Beam)</a:t>
            </a:r>
          </a:p>
          <a:p>
            <a:r>
              <a:rPr lang="en-US" sz="2000" dirty="0"/>
              <a:t>Oxford </a:t>
            </a:r>
            <a:r>
              <a:rPr lang="en-US" sz="2000" dirty="0" err="1"/>
              <a:t>PlasmaPro</a:t>
            </a:r>
            <a:r>
              <a:rPr lang="en-US" sz="2000" dirty="0"/>
              <a:t> 80 etcher for III-V Material (</a:t>
            </a:r>
            <a:r>
              <a:rPr lang="en-US" sz="2000" dirty="0" err="1"/>
              <a:t>soon</a:t>
            </a:r>
            <a:r>
              <a:rPr lang="en-US" sz="2000" baseline="30000" dirty="0" err="1"/>
              <a:t>TM</a:t>
            </a:r>
            <a:r>
              <a:rPr lang="en-US" sz="2000" dirty="0"/>
              <a:t>)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E7C40C09-6E69-4B11-874C-0A5254CA1C64}"/>
              </a:ext>
            </a:extLst>
          </p:cNvPr>
          <p:cNvSpPr txBox="1">
            <a:spLocks/>
          </p:cNvSpPr>
          <p:nvPr/>
        </p:nvSpPr>
        <p:spPr>
          <a:xfrm>
            <a:off x="761010" y="4658095"/>
            <a:ext cx="5181600" cy="180801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1800" b="1" u="sng" dirty="0"/>
              <a:t>Top 5 Wishlist</a:t>
            </a:r>
          </a:p>
          <a:p>
            <a:r>
              <a:rPr lang="en-US" sz="1600" dirty="0"/>
              <a:t>High-end SEM (currently debating if Schottky or cold emitter)</a:t>
            </a:r>
          </a:p>
          <a:p>
            <a:r>
              <a:rPr lang="en-US" sz="1600" dirty="0" err="1"/>
              <a:t>Ar</a:t>
            </a:r>
            <a:r>
              <a:rPr lang="en-US" sz="1600" dirty="0"/>
              <a:t>-milling tool for structuring and polishing samples</a:t>
            </a:r>
          </a:p>
          <a:p>
            <a:r>
              <a:rPr lang="en-US" sz="1600" dirty="0"/>
              <a:t>Laser-lithography tool </a:t>
            </a:r>
          </a:p>
          <a:p>
            <a:r>
              <a:rPr lang="en-US" sz="1600" dirty="0"/>
              <a:t>EDX (as a module for the SEM above)</a:t>
            </a:r>
          </a:p>
          <a:p>
            <a:r>
              <a:rPr lang="en-US" sz="1600" dirty="0"/>
              <a:t>XPS</a:t>
            </a:r>
          </a:p>
          <a:p>
            <a:endParaRPr lang="en-US" sz="2400" dirty="0"/>
          </a:p>
        </p:txBody>
      </p:sp>
      <p:pic>
        <p:nvPicPr>
          <p:cNvPr id="15" name="Grafik 14">
            <a:extLst>
              <a:ext uri="{FF2B5EF4-FFF2-40B4-BE49-F238E27FC236}">
                <a16:creationId xmlns:a16="http://schemas.microsoft.com/office/drawing/2014/main" id="{44CA6E74-B7BF-D476-324C-58D00FA21C04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8456" y="2342565"/>
            <a:ext cx="3131802" cy="1568904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rafik 18" descr="Ein Bild, das Kleidung, Person, Wand, Mann enthält.&#10;&#10;Automatisch generierte Beschreibung">
            <a:extLst>
              <a:ext uri="{FF2B5EF4-FFF2-40B4-BE49-F238E27FC236}">
                <a16:creationId xmlns:a16="http://schemas.microsoft.com/office/drawing/2014/main" id="{11C47960-3150-DF3B-5717-0B3F914BAD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7112" y="4119421"/>
            <a:ext cx="3309504" cy="1654752"/>
          </a:xfrm>
          <a:prstGeom prst="rect">
            <a:avLst/>
          </a:prstGeom>
        </p:spPr>
      </p:pic>
      <p:pic>
        <p:nvPicPr>
          <p:cNvPr id="17" name="Grafik 16" descr="Ein Bild, das Kleidung, Person, Mann, Schuhwerk enthält.&#10;&#10;Automatisch generierte Beschreibung">
            <a:extLst>
              <a:ext uri="{FF2B5EF4-FFF2-40B4-BE49-F238E27FC236}">
                <a16:creationId xmlns:a16="http://schemas.microsoft.com/office/drawing/2014/main" id="{57DFE249-2C0E-EF1C-088B-2E8B7DACFD0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0225" y="5484742"/>
            <a:ext cx="2760023" cy="1380012"/>
          </a:xfrm>
          <a:prstGeom prst="rect">
            <a:avLst/>
          </a:prstGeom>
        </p:spPr>
      </p:pic>
      <p:pic>
        <p:nvPicPr>
          <p:cNvPr id="21" name="Grafik 20" descr="Ein Bild, das Kleidung, Person, Schuhwerk, Jeans enthält.&#10;&#10;Automatisch generierte Beschreibung">
            <a:extLst>
              <a:ext uri="{FF2B5EF4-FFF2-40B4-BE49-F238E27FC236}">
                <a16:creationId xmlns:a16="http://schemas.microsoft.com/office/drawing/2014/main" id="{6C7C7FE7-938F-E61D-D1BB-7EFE1050800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7400" y="3864416"/>
            <a:ext cx="2942112" cy="1471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32813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2d2b151c-2cbb-432f-8a6c-5075eb249f7c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2BC769A9FD578C49937626C7A5FE74EA" ma:contentTypeVersion="5" ma:contentTypeDescription="Ein neues Dokument erstellen." ma:contentTypeScope="" ma:versionID="41cc848f9fd96c6f4076311c2467092c">
  <xsd:schema xmlns:xsd="http://www.w3.org/2001/XMLSchema" xmlns:xs="http://www.w3.org/2001/XMLSchema" xmlns:p="http://schemas.microsoft.com/office/2006/metadata/properties" xmlns:ns3="2d2b151c-2cbb-432f-8a6c-5075eb249f7c" targetNamespace="http://schemas.microsoft.com/office/2006/metadata/properties" ma:root="true" ma:fieldsID="2122c878285436acc7b994890d79cb96" ns3:_="">
    <xsd:import namespace="2d2b151c-2cbb-432f-8a6c-5075eb249f7c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_activity" minOccurs="0"/>
                <xsd:element ref="ns3:MediaServiceObjectDetectorVersion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d2b151c-2cbb-432f-8a6c-5075eb249f7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_activity" ma:index="10" nillable="true" ma:displayName="_activity" ma:hidden="true" ma:internalName="_activity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8FBFF1A-2EEF-4916-9839-A90C2F80B82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6B2C72A-DA1D-4CDA-8647-701336E4284F}">
  <ds:schemaRefs>
    <ds:schemaRef ds:uri="2d2b151c-2cbb-432f-8a6c-5075eb249f7c"/>
    <ds:schemaRef ds:uri="http://purl.org/dc/dcmitype/"/>
    <ds:schemaRef ds:uri="http://schemas.microsoft.com/office/2006/documentManagement/types"/>
    <ds:schemaRef ds:uri="http://schemas.microsoft.com/office/2006/metadata/properties"/>
    <ds:schemaRef ds:uri="http://purl.org/dc/terms/"/>
    <ds:schemaRef ds:uri="http://www.w3.org/XML/1998/namespace"/>
    <ds:schemaRef ds:uri="http://purl.org/dc/elements/1.1/"/>
    <ds:schemaRef ds:uri="http://schemas.microsoft.com/office/infopath/2007/PartnerControls"/>
    <ds:schemaRef ds:uri="http://schemas.openxmlformats.org/package/2006/metadata/core-properties"/>
  </ds:schemaRefs>
</ds:datastoreItem>
</file>

<file path=customXml/itemProps3.xml><?xml version="1.0" encoding="utf-8"?>
<ds:datastoreItem xmlns:ds="http://schemas.openxmlformats.org/officeDocument/2006/customXml" ds:itemID="{8EFF41D2-DFD5-4C5D-9A73-EF116EA8AD1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d2b151c-2cbb-432f-8a6c-5075eb249f7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298</Words>
  <Application>Microsoft Office PowerPoint</Application>
  <PresentationFormat>Breitbild</PresentationFormat>
  <Paragraphs>43</Paragraphs>
  <Slides>2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Münster Nanofabrication Facility (MNF)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[Lab Name &amp; Location]</dc:title>
  <dc:creator>Jorg Scholvin</dc:creator>
  <cp:lastModifiedBy>Dr. Maik Stappers</cp:lastModifiedBy>
  <cp:revision>40</cp:revision>
  <dcterms:created xsi:type="dcterms:W3CDTF">2024-05-27T00:13:45Z</dcterms:created>
  <dcterms:modified xsi:type="dcterms:W3CDTF">2024-06-19T11:22:41Z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0x0101002BC769A9FD578C49937626C7A5FE74EA</vt:lpwstr>
  </property>
</Properties>
</file>