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318" r:id="rId2"/>
    <p:sldId id="350" r:id="rId3"/>
    <p:sldId id="35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754D95-7313-4E2C-8BA7-6F9022736FB7}" type="datetimeFigureOut">
              <a:rPr lang="en-CA" smtClean="0"/>
              <a:t>2024-06-23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FBD48E-FF20-41C5-916B-3F6B1C3B0934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1333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E3860-59B9-9E6E-4363-BD48FEFF41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B2B8E1-DA9E-F66B-BDD4-CF4F0FF0EE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AEABA4-018E-A58A-DC61-60BD1649E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8732E-826E-DB74-B981-CFF2FB1DF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AEE863-3C3E-59CD-982D-1F84D3977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A590-C77B-4B83-95E8-ED6CCF344CBB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352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DA932-4299-6292-CDE7-A71C8E664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10B72-5F16-2DCB-1CDA-2B24FB803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F06A0-9610-77C6-A95F-E13D773E0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65870-C043-6FE3-FC3C-CF98193FC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833CD-C9E7-DA9C-8279-0B0F497D8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A590-C77B-4B83-95E8-ED6CCF344CBB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5658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3691F-8091-5CE4-83BA-6DE6A7702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4C436F-BD28-0ACB-C0CF-7D59DC62E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ED6B77-30B3-6B4A-4D32-4CFB6D041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69FB3-E8E2-2F56-47C2-770CCEC0B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EB30E-26B5-027A-E04F-BC431DC25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A590-C77B-4B83-95E8-ED6CCF344CBB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0744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459D6-0EE0-4FEA-D108-AAA18E88C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295BC-C16F-DF51-E023-54A13BDF23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A119FA-F7E5-9E01-4197-955F23B46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C92316-FD90-508B-1FE1-5AF8FC9D1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8C87BC-1EFF-C4D9-3463-C2B7730ED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3921BA-189E-A576-A0FB-CB1C60FC6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A590-C77B-4B83-95E8-ED6CCF344CBB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973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0F57A-AB33-D870-7CF7-47089CE83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E93CF8-D5E5-2C4A-EA75-00D5E2B42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0244B1-AC09-7ED5-BF80-810CDE73BC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815548-E912-A588-E4AA-89395CD2F6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CF511D-BB1A-D07C-8C7A-BC74BC8043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07A6E1-A37F-CBA1-4DC1-CE4D08ED4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EEC556-61DD-C17C-88C4-C1DF49CC1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62CD05-2AAC-E368-66AF-63C12C5D8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A590-C77B-4B83-95E8-ED6CCF344CBB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580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86947-CC08-1756-DF87-F269BCDBE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823072-C308-E622-E8B8-E31A962D1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18D847-DF23-9E6B-0F7C-911BBF211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49675A-56CA-4A26-CA1E-BAB58A3BC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A590-C77B-4B83-95E8-ED6CCF344CBB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3926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8F2D82-36C3-95EC-B3F6-3D7E5FDB8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80977B-EB3B-6FD3-2E9C-592BC91F7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620FBD-2867-0950-1127-79C6DF124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A590-C77B-4B83-95E8-ED6CCF344CBB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7184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EFCD4-0332-27D5-DC3C-1322C7DE5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67743-0417-5994-ABDA-072A93C6E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9F512-290C-37DE-CC71-D77A9DA479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9F8547-452E-CF7C-8750-D641119E9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08CB60-FC58-31E6-B683-96075EBF3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6CBD75-D5F4-ACE8-C197-21DAC3E67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A590-C77B-4B83-95E8-ED6CCF344CBB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5199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5DA8B-9268-7698-9BD3-4CE11B7FB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1489BA-11BA-1C34-F924-50CD665878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A58E38-B546-42A0-98D3-B832DB401B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E13E4A-547C-1403-C14F-7F7E897F0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D533C9-334A-3DF7-4B21-DE2D1F1B9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C11D45-CA1D-8EBD-0095-47B1E797A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A590-C77B-4B83-95E8-ED6CCF344CBB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9259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5D9BD-0BC2-2C72-ABFF-E513CBE79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F626B9-2290-27F3-A626-E1522AD68B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20CD19-9D07-F9D6-09D4-F0AB8AAA7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F40EB-640A-75CA-E8F1-D047B7060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3027B2-C006-103D-E5A4-4E646F7B5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A590-C77B-4B83-95E8-ED6CCF344CBB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8644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9F0822-9781-B97B-647D-4F39ADD4D6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42C799-F6F2-301F-98F7-70A876FC72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C6E41B-348E-9684-3023-94862DE73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A1391-44A6-8616-CFF9-62917AF2A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03D0E-40CB-12B9-4DFA-04F8AAD4F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A590-C77B-4B83-95E8-ED6CCF344CBB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3662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255" y="5941052"/>
            <a:ext cx="375932" cy="53649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944377" y="6203932"/>
            <a:ext cx="2844800" cy="365125"/>
          </a:xfrm>
          <a:prstGeom prst="rect">
            <a:avLst/>
          </a:prstGeom>
        </p:spPr>
        <p:txBody>
          <a:bodyPr tIns="0" rIns="0" bIns="0" anchor="ctr" anchorCtr="0"/>
          <a:lstStyle>
            <a:lvl1pPr algn="r">
              <a:defRPr sz="1067" baseline="0">
                <a:solidFill>
                  <a:srgbClr val="181632"/>
                </a:solidFill>
                <a:latin typeface="Arial"/>
              </a:defRPr>
            </a:lvl1pPr>
          </a:lstStyle>
          <a:p>
            <a:fld id="{E9A06A90-B3B5-C149-97F7-5436B6117426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539503" y="1379307"/>
            <a:ext cx="9250581" cy="882788"/>
          </a:xfrm>
        </p:spPr>
        <p:txBody>
          <a:bodyPr lIns="0" tIns="0" rIns="0" bIns="0" anchor="t">
            <a:normAutofit/>
          </a:bodyPr>
          <a:lstStyle>
            <a:lvl1pPr algn="l">
              <a:spcBef>
                <a:spcPts val="0"/>
              </a:spcBef>
              <a:defRPr sz="3733" b="0" i="0" cap="none" baseline="0">
                <a:solidFill>
                  <a:srgbClr val="14162F"/>
                </a:solidFill>
                <a:latin typeface="+mn-lt"/>
                <a:cs typeface="Metropolis Light"/>
              </a:defRPr>
            </a:lvl1pPr>
          </a:lstStyle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title</a:t>
            </a:r>
            <a:r>
              <a:rPr lang="fr-CA" dirty="0"/>
              <a:t>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1539505" y="2491374"/>
            <a:ext cx="9251265" cy="2884703"/>
          </a:xfrm>
        </p:spPr>
        <p:txBody>
          <a:bodyPr>
            <a:normAutofit/>
          </a:bodyPr>
          <a:lstStyle>
            <a:lvl1pPr>
              <a:defRPr sz="2133">
                <a:latin typeface="+mn-lt"/>
              </a:defRPr>
            </a:lvl1pPr>
            <a:lvl2pPr>
              <a:defRPr sz="2133">
                <a:latin typeface="+mn-lt"/>
              </a:defRPr>
            </a:lvl2pPr>
            <a:lvl3pPr>
              <a:defRPr sz="2133">
                <a:latin typeface="+mn-lt"/>
              </a:defRPr>
            </a:lvl3pPr>
            <a:lvl4pPr>
              <a:defRPr sz="2133">
                <a:latin typeface="+mn-lt"/>
              </a:defRPr>
            </a:lvl4pPr>
            <a:lvl5pPr>
              <a:defRPr sz="2133">
                <a:latin typeface="+mn-lt"/>
              </a:defRPr>
            </a:lvl5pPr>
          </a:lstStyle>
          <a:p>
            <a:pPr lvl="0"/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text</a:t>
            </a:r>
            <a:r>
              <a:rPr lang="fr-CA" dirty="0"/>
              <a:t> styles</a:t>
            </a:r>
          </a:p>
          <a:p>
            <a:pPr lvl="1"/>
            <a:r>
              <a:rPr lang="fr-CA" dirty="0"/>
              <a:t>Second </a:t>
            </a:r>
            <a:r>
              <a:rPr lang="fr-CA" dirty="0" err="1"/>
              <a:t>level</a:t>
            </a:r>
            <a:endParaRPr lang="fr-CA" dirty="0"/>
          </a:p>
          <a:p>
            <a:pPr lvl="2"/>
            <a:r>
              <a:rPr lang="fr-CA" dirty="0" err="1"/>
              <a:t>Third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fr-CA" dirty="0"/>
          </a:p>
          <a:p>
            <a:pPr lvl="3"/>
            <a:r>
              <a:rPr lang="fr-CA" dirty="0" err="1"/>
              <a:t>Fourth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fr-CA" dirty="0"/>
          </a:p>
          <a:p>
            <a:pPr lvl="4"/>
            <a:r>
              <a:rPr lang="fr-CA" dirty="0" err="1"/>
              <a:t>Fifth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290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255" y="5941052"/>
            <a:ext cx="375932" cy="53649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944377" y="6203932"/>
            <a:ext cx="2844800" cy="365125"/>
          </a:xfrm>
          <a:prstGeom prst="rect">
            <a:avLst/>
          </a:prstGeom>
        </p:spPr>
        <p:txBody>
          <a:bodyPr tIns="0" rIns="0" bIns="0" anchor="ctr" anchorCtr="0"/>
          <a:lstStyle>
            <a:lvl1pPr algn="r">
              <a:defRPr sz="1067" baseline="0">
                <a:solidFill>
                  <a:srgbClr val="181632"/>
                </a:solidFill>
                <a:latin typeface="Arial"/>
              </a:defRPr>
            </a:lvl1pPr>
          </a:lstStyle>
          <a:p>
            <a:fld id="{41BAFBA7-85AD-A442-B4BD-E58B74BD646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1539503" y="850443"/>
            <a:ext cx="9250581" cy="4625869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text</a:t>
            </a:r>
            <a:r>
              <a:rPr lang="fr-CA" dirty="0"/>
              <a:t> styles</a:t>
            </a:r>
          </a:p>
          <a:p>
            <a:pPr lvl="1"/>
            <a:r>
              <a:rPr lang="fr-CA" dirty="0"/>
              <a:t>Second </a:t>
            </a:r>
            <a:r>
              <a:rPr lang="fr-CA" dirty="0" err="1"/>
              <a:t>level</a:t>
            </a:r>
            <a:endParaRPr lang="fr-CA" dirty="0"/>
          </a:p>
          <a:p>
            <a:pPr lvl="2"/>
            <a:r>
              <a:rPr lang="fr-CA" dirty="0" err="1"/>
              <a:t>Third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fr-CA" dirty="0"/>
          </a:p>
          <a:p>
            <a:pPr lvl="3"/>
            <a:r>
              <a:rPr lang="fr-CA" dirty="0" err="1"/>
              <a:t>Fourth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fr-CA" dirty="0"/>
          </a:p>
          <a:p>
            <a:pPr lvl="4"/>
            <a:r>
              <a:rPr lang="fr-CA" dirty="0" err="1"/>
              <a:t>Fifth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4342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calaire titre noir avec image macro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g-INRS_seul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325" y="1601145"/>
            <a:ext cx="2263744" cy="32306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8104" y="1450701"/>
            <a:ext cx="4732969" cy="3494428"/>
          </a:xfrm>
        </p:spPr>
        <p:txBody>
          <a:bodyPr lIns="0" tIns="0" rIns="0" bIns="0" anchor="ctr" anchorCtr="0">
            <a:normAutofit/>
          </a:bodyPr>
          <a:lstStyle>
            <a:lvl1pPr algn="l">
              <a:defRPr sz="3200" b="0" i="0" cap="all" baseline="0">
                <a:latin typeface="Metropolis Light"/>
                <a:cs typeface="Metropolis Light"/>
              </a:defRPr>
            </a:lvl1pPr>
          </a:lstStyle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title</a:t>
            </a:r>
            <a:r>
              <a:rPr lang="fr-CA" dirty="0"/>
              <a:t>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339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D2DB64-27D1-F29A-C56C-7B1D3B92E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0E1653-17F2-04B5-369D-742C0531A4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69E681-A303-444E-702C-8CFB04ECDB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C08F00-8239-1E8F-19C3-03B342B9AB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C2E85B-4FD6-1D12-59EC-D82D482A1E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2A590-C77B-4B83-95E8-ED6CCF344CBB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308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inrs.ca/en/" TargetMode="External"/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6096000" y="1039641"/>
            <a:ext cx="6034481" cy="3494428"/>
          </a:xfrm>
        </p:spPr>
        <p:txBody>
          <a:bodyPr/>
          <a:lstStyle/>
          <a:p>
            <a:pPr algn="ctr">
              <a:defRPr/>
            </a:pPr>
            <a:r>
              <a:rPr lang="fr-FR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fr-FR" sz="2800" b="1" i="0" cap="small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Institut National de la Recherche </a:t>
            </a:r>
            <a:r>
              <a:rPr lang="fr-FR" sz="2800" b="1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FR" sz="2800" b="1" i="0" cap="small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cientifique </a:t>
            </a:r>
            <a:br>
              <a:rPr lang="fr-FR" sz="1600" b="1" i="0" cap="small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600" b="1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b="1" i="0" cap="small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National Institute of Scientific Research</a:t>
            </a:r>
            <a:r>
              <a:rPr lang="en-US" sz="1400" b="1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en-US" sz="2800" b="1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CA" altLang="en-US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CA" altLang="en-US" sz="2000" b="1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Énergie Matériaux Télécommunications</a:t>
            </a:r>
            <a:r>
              <a:rPr lang="en-CA" altLang="en-US" sz="2000" b="1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Research </a:t>
            </a:r>
            <a:r>
              <a:rPr lang="fr-CA" altLang="en-US" sz="2000" b="1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Center</a:t>
            </a:r>
            <a:br>
              <a:rPr lang="en-CA" sz="2000" b="1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ヒラギノ角ゴ Pro W3" pitchFamily="-64" charset="-128"/>
                <a:cs typeface="Arial" panose="020B0604020202020204" pitchFamily="34" charset="0"/>
              </a:rPr>
            </a:br>
            <a:br>
              <a:rPr lang="en-CA" sz="2000" b="1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ヒラギノ角ゴ Pro W3" pitchFamily="-64" charset="-128"/>
                <a:cs typeface="Arial" panose="020B0604020202020204" pitchFamily="34" charset="0"/>
              </a:rPr>
            </a:br>
            <a:br>
              <a:rPr lang="en-CA" sz="2000" b="1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ヒラギノ角ゴ Pro W3" pitchFamily="-64" charset="-128"/>
                <a:cs typeface="Arial" panose="020B0604020202020204" pitchFamily="34" charset="0"/>
              </a:rPr>
            </a:br>
            <a:r>
              <a:rPr lang="en-CA" sz="1800" b="1" kern="0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ヒラギノ角ゴ Pro W3" pitchFamily="-64" charset="-128"/>
                <a:cs typeface="Arial" panose="020B0604020202020204" pitchFamily="34" charset="0"/>
              </a:rPr>
              <a:t>Laboratory of Micro and Nanofabrication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91CC031-DAE3-97DB-6539-F502DC965E74}"/>
              </a:ext>
            </a:extLst>
          </p:cNvPr>
          <p:cNvSpPr txBox="1"/>
          <p:nvPr/>
        </p:nvSpPr>
        <p:spPr>
          <a:xfrm>
            <a:off x="10916687" y="6476301"/>
            <a:ext cx="1213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Amine Zitouni</a:t>
            </a:r>
            <a:endParaRPr lang="en-CA" sz="1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F891988-1644-4565-B8D7-30B44AA10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5402510"/>
            <a:ext cx="2066488" cy="145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523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>
            <a:extLst>
              <a:ext uri="{FF2B5EF4-FFF2-40B4-BE49-F238E27FC236}">
                <a16:creationId xmlns:a16="http://schemas.microsoft.com/office/drawing/2014/main" id="{957D1168-977F-2496-D9B4-8BD30FC4C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89" y="1548195"/>
            <a:ext cx="4803640" cy="369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053">
            <a:extLst>
              <a:ext uri="{FF2B5EF4-FFF2-40B4-BE49-F238E27FC236}">
                <a16:creationId xmlns:a16="http://schemas.microsoft.com/office/drawing/2014/main" id="{F47A97AB-3D26-03A8-EA2D-2E1C4D809803}"/>
              </a:ext>
            </a:extLst>
          </p:cNvPr>
          <p:cNvGrpSpPr>
            <a:grpSpLocks/>
          </p:cNvGrpSpPr>
          <p:nvPr/>
        </p:nvGrpSpPr>
        <p:grpSpPr bwMode="auto">
          <a:xfrm>
            <a:off x="1336259" y="5423518"/>
            <a:ext cx="3441700" cy="384175"/>
            <a:chOff x="1672" y="480"/>
            <a:chExt cx="2168" cy="242"/>
          </a:xfrm>
        </p:grpSpPr>
        <p:graphicFrame>
          <p:nvGraphicFramePr>
            <p:cNvPr id="7" name="Object 1028">
              <a:extLst>
                <a:ext uri="{FF2B5EF4-FFF2-40B4-BE49-F238E27FC236}">
                  <a16:creationId xmlns:a16="http://schemas.microsoft.com/office/drawing/2014/main" id="{92AD9A7E-D5A8-0C5F-EB2C-B8456B7DEF0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776" y="480"/>
            <a:ext cx="1064" cy="2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" r:id="rId4" imgW="2907937" imgH="660317" progId="Photoshop.Image.6">
                    <p:embed/>
                  </p:oleObj>
                </mc:Choice>
                <mc:Fallback>
                  <p:oleObj name="Image" r:id="rId4" imgW="2907937" imgH="660317" progId="Photoshop.Image.6">
                    <p:embed/>
                    <p:pic>
                      <p:nvPicPr>
                        <p:cNvPr id="7" name="Object 1028">
                          <a:extLst>
                            <a:ext uri="{FF2B5EF4-FFF2-40B4-BE49-F238E27FC236}">
                              <a16:creationId xmlns:a16="http://schemas.microsoft.com/office/drawing/2014/main" id="{92AD9A7E-D5A8-0C5F-EB2C-B8456B7DEF0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76" y="480"/>
                          <a:ext cx="1064" cy="2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Rectangle 1038">
              <a:extLst>
                <a:ext uri="{FF2B5EF4-FFF2-40B4-BE49-F238E27FC236}">
                  <a16:creationId xmlns:a16="http://schemas.microsoft.com/office/drawing/2014/main" id="{EA6785E8-BB92-D1ED-9A6D-2F5D309885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2" y="482"/>
              <a:ext cx="1014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/>
                  <a:cs typeface="ヒラギノ角ゴ Pro W3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/>
                  <a:cs typeface="ヒラギノ角ゴ Pro W3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/>
                  <a:cs typeface="ヒラギノ角ゴ Pro W3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/>
                  <a:cs typeface="ヒラギノ角ゴ Pro W3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/>
                  <a:cs typeface="ヒラギノ角ゴ Pro W3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/>
                  <a:cs typeface="ヒラギノ角ゴ Pro W3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/>
                  <a:cs typeface="ヒラギノ角ゴ Pro W3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/>
                  <a:cs typeface="ヒラギノ角ゴ Pro W3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/>
                  <a:cs typeface="ヒラギノ角ゴ Pro W3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 dirty="0">
                  <a:sym typeface="Symbol" panose="05050102010706020507" pitchFamily="18" charset="2"/>
                </a:rPr>
                <a:t>U</a:t>
              </a:r>
              <a:r>
                <a:rPr lang="en-US" altLang="en-US" sz="1200" dirty="0">
                  <a:sym typeface="Symbol" panose="05050102010706020507" pitchFamily="18" charset="2"/>
                </a:rPr>
                <a:t>niversity of </a:t>
              </a:r>
              <a:r>
                <a:rPr lang="en-US" altLang="en-US" sz="1200" b="1" dirty="0">
                  <a:sym typeface="Symbol" panose="05050102010706020507" pitchFamily="18" charset="2"/>
                </a:rPr>
                <a:t>Q</a:t>
              </a:r>
              <a:r>
                <a:rPr lang="en-US" altLang="en-US" sz="1200" dirty="0">
                  <a:sym typeface="Symbol" panose="05050102010706020507" pitchFamily="18" charset="2"/>
                </a:rPr>
                <a:t>uebec</a:t>
              </a:r>
              <a:endParaRPr lang="en-CA" altLang="en-US" sz="1200" dirty="0">
                <a:sym typeface="Symbol" panose="05050102010706020507" pitchFamily="18" charset="2"/>
              </a:endParaRPr>
            </a:p>
          </p:txBody>
        </p:sp>
      </p:grpSp>
      <p:sp>
        <p:nvSpPr>
          <p:cNvPr id="11" name="Rectangle 4">
            <a:extLst>
              <a:ext uri="{FF2B5EF4-FFF2-40B4-BE49-F238E27FC236}">
                <a16:creationId xmlns:a16="http://schemas.microsoft.com/office/drawing/2014/main" id="{56853F33-36DC-B5CA-20A5-8FB79BB68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2595" y="4006272"/>
            <a:ext cx="310776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marL="171450" indent="-171450"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en-CA" altLang="en-US" sz="1200" dirty="0">
                <a:sym typeface="Symbol" panose="05050102010706020507" pitchFamily="18" charset="2"/>
              </a:rPr>
              <a:t>47 Professors-Researchers</a:t>
            </a:r>
          </a:p>
          <a:p>
            <a:pPr marL="171450" indent="-171450"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en-CA" altLang="en-US" sz="1200" dirty="0">
                <a:sym typeface="Symbol" panose="05050102010706020507" pitchFamily="18" charset="2"/>
              </a:rPr>
              <a:t>15 Research Associates</a:t>
            </a:r>
          </a:p>
          <a:p>
            <a:pPr marL="171450" indent="-171450"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en-CA" altLang="en-US" sz="1200" dirty="0">
                <a:sym typeface="Symbol" panose="05050102010706020507" pitchFamily="18" charset="2"/>
              </a:rPr>
              <a:t>9 Research Officers</a:t>
            </a:r>
          </a:p>
          <a:p>
            <a:pPr marL="171450" indent="-171450"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en-CA" altLang="en-US" sz="1200" dirty="0">
                <a:sym typeface="Symbol" panose="05050102010706020507" pitchFamily="18" charset="2"/>
              </a:rPr>
              <a:t>5 Research Technicians </a:t>
            </a:r>
          </a:p>
          <a:p>
            <a:pPr marL="171450" indent="-171450"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en-CA" altLang="en-US" sz="1200" dirty="0">
                <a:sym typeface="Symbol" panose="05050102010706020507" pitchFamily="18" charset="2"/>
              </a:rPr>
              <a:t>52 Postdoctoral fellows</a:t>
            </a:r>
          </a:p>
          <a:p>
            <a:pPr marL="171450" indent="-171450"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en-CA" altLang="en-US" sz="1200" dirty="0">
                <a:sym typeface="Symbol" panose="05050102010706020507" pitchFamily="18" charset="2"/>
              </a:rPr>
              <a:t>253 students (54 Masters. &amp; 199 Ph.D.)</a:t>
            </a:r>
          </a:p>
          <a:p>
            <a:pPr>
              <a:spcBef>
                <a:spcPct val="50000"/>
              </a:spcBef>
              <a:buClr>
                <a:schemeClr val="tx1"/>
              </a:buClr>
              <a:buSzPct val="80000"/>
              <a:buNone/>
            </a:pPr>
            <a:r>
              <a:rPr lang="en-CA" sz="1200" b="1" dirty="0">
                <a:solidFill>
                  <a:schemeClr val="bg1"/>
                </a:solidFill>
                <a:latin typeface="Arial"/>
                <a:cs typeface="Arial"/>
              </a:rPr>
              <a:t>Proc</a:t>
            </a:r>
          </a:p>
        </p:txBody>
      </p:sp>
      <p:sp>
        <p:nvSpPr>
          <p:cNvPr id="13" name="Rectangle 1039">
            <a:extLst>
              <a:ext uri="{FF2B5EF4-FFF2-40B4-BE49-F238E27FC236}">
                <a16:creationId xmlns:a16="http://schemas.microsoft.com/office/drawing/2014/main" id="{5C045651-12C9-0132-EBCE-FA81799D5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455" y="2976852"/>
            <a:ext cx="2327897" cy="512967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fr-FR" sz="800"/>
          </a:p>
        </p:txBody>
      </p:sp>
      <p:sp>
        <p:nvSpPr>
          <p:cNvPr id="14" name="Rectangle 21">
            <a:extLst>
              <a:ext uri="{FF2B5EF4-FFF2-40B4-BE49-F238E27FC236}">
                <a16:creationId xmlns:a16="http://schemas.microsoft.com/office/drawing/2014/main" id="{2064FDCA-5580-CE3B-8F1A-2BFCE06D70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3424" y="2932724"/>
            <a:ext cx="35544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5760" tIns="182880" rIns="365760" bIns="182880">
            <a:spAutoFit/>
          </a:bodyPr>
          <a:lstStyle>
            <a:lvl1pPr defTabSz="3657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2971800" indent="-1143000" defTabSz="3657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4572000" indent="-914400" defTabSz="3657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6400800" indent="-914400" defTabSz="3657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8229600" indent="-914400" defTabSz="3657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8686800" indent="-914400" defTabSz="3657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9144000" indent="-914400" defTabSz="3657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9601200" indent="-914400" defTabSz="3657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10058400" indent="-914400" defTabSz="3657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/>
              <a:t>Énergie Matériaux </a:t>
            </a:r>
            <a:r>
              <a:rPr lang="fr-CA" altLang="en-US" sz="1000" dirty="0"/>
              <a:t>T</a:t>
            </a:r>
            <a:r>
              <a:rPr lang="en-CA" altLang="en-US" sz="1000" dirty="0" err="1"/>
              <a:t>élécom</a:t>
            </a:r>
            <a:r>
              <a:rPr lang="en-CA" altLang="en-US" sz="1000" dirty="0"/>
              <a:t>. – center in Varennes</a:t>
            </a:r>
            <a:endParaRPr lang="fr-CA" altLang="en-US" sz="1000" dirty="0"/>
          </a:p>
        </p:txBody>
      </p:sp>
      <p:grpSp>
        <p:nvGrpSpPr>
          <p:cNvPr id="18" name="Group 1056">
            <a:extLst>
              <a:ext uri="{FF2B5EF4-FFF2-40B4-BE49-F238E27FC236}">
                <a16:creationId xmlns:a16="http://schemas.microsoft.com/office/drawing/2014/main" id="{3D375B0A-2EA0-4DCE-4CFD-4A9FE84F69CD}"/>
              </a:ext>
            </a:extLst>
          </p:cNvPr>
          <p:cNvGrpSpPr>
            <a:grpSpLocks/>
          </p:cNvGrpSpPr>
          <p:nvPr/>
        </p:nvGrpSpPr>
        <p:grpSpPr bwMode="auto">
          <a:xfrm>
            <a:off x="419407" y="1270418"/>
            <a:ext cx="1395412" cy="1073151"/>
            <a:chOff x="129" y="1160"/>
            <a:chExt cx="879" cy="676"/>
          </a:xfrm>
        </p:grpSpPr>
        <p:grpSp>
          <p:nvGrpSpPr>
            <p:cNvPr id="19" name="Group 1049">
              <a:extLst>
                <a:ext uri="{FF2B5EF4-FFF2-40B4-BE49-F238E27FC236}">
                  <a16:creationId xmlns:a16="http://schemas.microsoft.com/office/drawing/2014/main" id="{50960265-6B24-E255-0135-6BC2062282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9" y="1160"/>
              <a:ext cx="879" cy="676"/>
              <a:chOff x="1488" y="393"/>
              <a:chExt cx="1248" cy="960"/>
            </a:xfrm>
          </p:grpSpPr>
          <p:pic>
            <p:nvPicPr>
              <p:cNvPr id="21" name="Picture 1050" descr="20070723a_2_03_e">
                <a:extLst>
                  <a:ext uri="{FF2B5EF4-FFF2-40B4-BE49-F238E27FC236}">
                    <a16:creationId xmlns:a16="http://schemas.microsoft.com/office/drawing/2014/main" id="{91D727AA-B5A4-C1D8-C826-EF13FD28D8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15" y="393"/>
                <a:ext cx="1200" cy="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Rectangle 1051">
                <a:extLst>
                  <a:ext uri="{FF2B5EF4-FFF2-40B4-BE49-F238E27FC236}">
                    <a16:creationId xmlns:a16="http://schemas.microsoft.com/office/drawing/2014/main" id="{8C343A5A-D0B5-DF52-C5FF-053BB149B5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8" y="393"/>
                <a:ext cx="1248" cy="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ヒラギノ角ゴ Pro W3"/>
                    <a:cs typeface="ヒラギノ角ゴ Pro W3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ヒラギノ角ゴ Pro W3"/>
                    <a:cs typeface="ヒラギノ角ゴ Pro W3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ヒラギノ角ゴ Pro W3"/>
                    <a:cs typeface="ヒラギノ角ゴ Pro W3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ヒラギノ角ゴ Pro W3"/>
                    <a:cs typeface="ヒラギノ角ゴ Pro W3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ヒラギノ角ゴ Pro W3"/>
                    <a:cs typeface="ヒラギノ角ゴ Pro W3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ヒラギノ角ゴ Pro W3"/>
                    <a:cs typeface="ヒラギノ角ゴ Pro W3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ヒラギノ角ゴ Pro W3"/>
                    <a:cs typeface="ヒラギノ角ゴ Pro W3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ヒラギノ角ゴ Pro W3"/>
                    <a:cs typeface="ヒラギノ角ゴ Pro W3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ヒラギノ角ゴ Pro W3"/>
                    <a:cs typeface="ヒラギノ角ゴ Pro W3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CA" altLang="fr-FR" sz="800"/>
              </a:p>
            </p:txBody>
          </p:sp>
        </p:grpSp>
        <p:sp>
          <p:nvSpPr>
            <p:cNvPr id="20" name="Oval 1052">
              <a:extLst>
                <a:ext uri="{FF2B5EF4-FFF2-40B4-BE49-F238E27FC236}">
                  <a16:creationId xmlns:a16="http://schemas.microsoft.com/office/drawing/2014/main" id="{1596E7F8-1FF1-7FFF-4879-377727DC65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4" y="1431"/>
              <a:ext cx="34" cy="34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/>
                  <a:cs typeface="ヒラギノ角ゴ Pro W3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/>
                  <a:cs typeface="ヒラギノ角ゴ Pro W3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/>
                  <a:cs typeface="ヒラギノ角ゴ Pro W3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/>
                  <a:cs typeface="ヒラギノ角ゴ Pro W3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/>
                  <a:cs typeface="ヒラギノ角ゴ Pro W3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/>
                  <a:cs typeface="ヒラギノ角ゴ Pro W3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/>
                  <a:cs typeface="ヒラギノ角ゴ Pro W3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/>
                  <a:cs typeface="ヒラギノ角ゴ Pro W3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/>
                  <a:cs typeface="ヒラギノ角ゴ Pro W3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fr-FR" sz="800"/>
            </a:p>
          </p:txBody>
        </p:sp>
      </p:grpSp>
      <p:pic>
        <p:nvPicPr>
          <p:cNvPr id="23" name="Image 20">
            <a:extLst>
              <a:ext uri="{FF2B5EF4-FFF2-40B4-BE49-F238E27FC236}">
                <a16:creationId xmlns:a16="http://schemas.microsoft.com/office/drawing/2014/main" id="{57C876FF-9601-8916-B514-3E1429C8723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60646" y="1103416"/>
            <a:ext cx="2728531" cy="1908407"/>
          </a:xfrm>
          <a:prstGeom prst="rect">
            <a:avLst/>
          </a:prstGeom>
        </p:spPr>
      </p:pic>
      <p:sp>
        <p:nvSpPr>
          <p:cNvPr id="24" name="TextBox 8">
            <a:extLst>
              <a:ext uri="{FF2B5EF4-FFF2-40B4-BE49-F238E27FC236}">
                <a16:creationId xmlns:a16="http://schemas.microsoft.com/office/drawing/2014/main" id="{BDA3BB16-2750-53CE-F2DC-F8C7A0FBF35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269725"/>
            <a:ext cx="12192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marL="0" algn="ctr">
              <a:spcBef>
                <a:spcPct val="0"/>
              </a:spcBef>
              <a:buNone/>
            </a:pPr>
            <a:r>
              <a:rPr lang="fr-CA" altLang="en-US" sz="2400" b="1" dirty="0">
                <a:solidFill>
                  <a:srgbClr val="002060"/>
                </a:solidFill>
                <a:ea typeface="+mn-ea"/>
                <a:cs typeface="Arial" panose="020B0604020202020204" pitchFamily="34" charset="0"/>
              </a:rPr>
              <a:t>INRS - Énergie Matériaux Télécommunications</a:t>
            </a:r>
            <a:r>
              <a:rPr lang="en-CA" altLang="en-US" sz="2400" b="1" dirty="0">
                <a:solidFill>
                  <a:srgbClr val="002060"/>
                </a:solidFill>
                <a:ea typeface="+mn-ea"/>
                <a:cs typeface="Arial" panose="020B0604020202020204" pitchFamily="34" charset="0"/>
              </a:rPr>
              <a:t> Research </a:t>
            </a:r>
            <a:r>
              <a:rPr lang="fr-CA" altLang="en-US" sz="2400" b="1" dirty="0">
                <a:solidFill>
                  <a:srgbClr val="002060"/>
                </a:solidFill>
                <a:ea typeface="+mn-ea"/>
                <a:cs typeface="Arial" panose="020B0604020202020204" pitchFamily="34" charset="0"/>
              </a:rPr>
              <a:t>Center</a:t>
            </a:r>
            <a:endParaRPr lang="en-US" altLang="en-US" sz="2400" b="1" dirty="0">
              <a:solidFill>
                <a:srgbClr val="002060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Rectangle 21">
            <a:extLst>
              <a:ext uri="{FF2B5EF4-FFF2-40B4-BE49-F238E27FC236}">
                <a16:creationId xmlns:a16="http://schemas.microsoft.com/office/drawing/2014/main" id="{52CA64EA-4C12-9175-773E-7FBAFE0EC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6593" y="2932724"/>
            <a:ext cx="35544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5760" tIns="182880" rIns="365760" bIns="182880">
            <a:spAutoFit/>
          </a:bodyPr>
          <a:lstStyle>
            <a:lvl1pPr defTabSz="3657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2971800" indent="-1143000" defTabSz="3657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4572000" indent="-914400" defTabSz="3657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6400800" indent="-914400" defTabSz="3657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8229600" indent="-914400" defTabSz="3657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8686800" indent="-914400" defTabSz="3657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9144000" indent="-914400" defTabSz="3657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9601200" indent="-914400" defTabSz="3657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10058400" indent="-914400" defTabSz="3657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/>
              <a:t>Énergie Matériaux </a:t>
            </a:r>
            <a:r>
              <a:rPr lang="fr-CA" altLang="en-US" sz="1000" dirty="0"/>
              <a:t>T</a:t>
            </a:r>
            <a:r>
              <a:rPr lang="en-CA" altLang="en-US" sz="1000" dirty="0" err="1"/>
              <a:t>élécom</a:t>
            </a:r>
            <a:r>
              <a:rPr lang="en-CA" altLang="en-US" sz="1000" dirty="0"/>
              <a:t>. – center in Montréal</a:t>
            </a:r>
            <a:endParaRPr lang="fr-CA" altLang="en-US" sz="1000" dirty="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E38C315-A86D-2971-0515-0EDBFB319E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6593" y="3603098"/>
            <a:ext cx="3495407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algn="ctr">
              <a:spcBef>
                <a:spcPct val="50000"/>
              </a:spcBef>
              <a:buClr>
                <a:schemeClr val="tx1"/>
              </a:buClr>
              <a:buNone/>
            </a:pPr>
            <a:r>
              <a:rPr lang="en-CA" altLang="en-US" sz="1400" b="1" u="sng" dirty="0">
                <a:sym typeface="Symbol" panose="05050102010706020507" pitchFamily="18" charset="2"/>
              </a:rPr>
              <a:t>Research themes: </a:t>
            </a:r>
          </a:p>
          <a:p>
            <a:pPr marL="171450" indent="-171450"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en-CA" altLang="en-US" sz="1200" b="1" dirty="0">
                <a:sym typeface="Symbol" panose="05050102010706020507" pitchFamily="18" charset="2"/>
              </a:rPr>
              <a:t>Nanomaterials and Advanced Manufacturing Processes</a:t>
            </a:r>
          </a:p>
          <a:p>
            <a:pPr marL="171450" indent="-171450"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en-CA" altLang="en-US" sz="1200" dirty="0">
                <a:sym typeface="Symbol" panose="05050102010706020507" pitchFamily="18" charset="2"/>
              </a:rPr>
              <a:t>Sustainable Energy Sources and Applications</a:t>
            </a:r>
          </a:p>
          <a:p>
            <a:pPr marL="171450" indent="-171450"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en-CA" altLang="en-US" sz="1200" dirty="0">
                <a:sym typeface="Symbol" panose="05050102010706020507" pitchFamily="18" charset="2"/>
              </a:rPr>
              <a:t>Ultrafast Science and Photonics</a:t>
            </a:r>
          </a:p>
          <a:p>
            <a:pPr marL="171450" indent="-171450"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en-CA" altLang="en-US" sz="1200" dirty="0">
                <a:sym typeface="Symbol" panose="05050102010706020507" pitchFamily="18" charset="2"/>
              </a:rPr>
              <a:t>Telecommunications </a:t>
            </a:r>
          </a:p>
          <a:p>
            <a:pPr marL="171450" indent="-171450"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en-CA" altLang="en-US" sz="1200" dirty="0">
                <a:sym typeface="Symbol" panose="05050102010706020507" pitchFamily="18" charset="2"/>
              </a:rPr>
              <a:t>Biotechnologies</a:t>
            </a:r>
          </a:p>
          <a:p>
            <a:pPr marL="171450" indent="-171450"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en-CA" altLang="en-US" sz="1200" dirty="0">
                <a:sym typeface="Symbol" panose="05050102010706020507" pitchFamily="18" charset="2"/>
              </a:rPr>
              <a:t>Applied Artificial Intelligence and Computational Science</a:t>
            </a:r>
            <a:r>
              <a:rPr lang="en-CA" sz="1200" b="1" dirty="0">
                <a:solidFill>
                  <a:schemeClr val="bg1"/>
                </a:solidFill>
                <a:latin typeface="Arial"/>
                <a:cs typeface="Arial"/>
              </a:rPr>
              <a:t> Manufacturing Proc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6F5E96-312D-1F12-1F05-B52026BD5B58}"/>
              </a:ext>
            </a:extLst>
          </p:cNvPr>
          <p:cNvSpPr txBox="1"/>
          <p:nvPr/>
        </p:nvSpPr>
        <p:spPr>
          <a:xfrm>
            <a:off x="1418380" y="6140273"/>
            <a:ext cx="356394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00" b="1" dirty="0">
                <a:hlinkClick r:id="rId8"/>
              </a:rPr>
              <a:t>INRS |</a:t>
            </a:r>
            <a:r>
              <a:rPr lang="fr-CA" sz="1000" b="1" dirty="0">
                <a:hlinkClick r:id="rId8"/>
              </a:rPr>
              <a:t> Institut national de la recherche scientifique </a:t>
            </a:r>
            <a:r>
              <a:rPr lang="en-CA" sz="1000" b="1" dirty="0">
                <a:hlinkClick r:id="rId8"/>
              </a:rPr>
              <a:t>| Homepage</a:t>
            </a:r>
            <a:endParaRPr lang="en-CA" sz="1000" b="1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79E17AE-2941-7133-99BE-B274EC1A1CC1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2874219" y="2057736"/>
            <a:ext cx="3185763" cy="1770892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7F4F186-C413-B173-2757-7EF5122C11FE}"/>
              </a:ext>
            </a:extLst>
          </p:cNvPr>
          <p:cNvCxnSpPr>
            <a:cxnSpLocks/>
          </p:cNvCxnSpPr>
          <p:nvPr/>
        </p:nvCxnSpPr>
        <p:spPr>
          <a:xfrm flipV="1">
            <a:off x="2645914" y="2027895"/>
            <a:ext cx="6505662" cy="1990459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6">
            <a:extLst>
              <a:ext uri="{FF2B5EF4-FFF2-40B4-BE49-F238E27FC236}">
                <a16:creationId xmlns:a16="http://schemas.microsoft.com/office/drawing/2014/main" id="{999547D6-4E98-E28C-67C5-24B8FCF67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982" y="1103648"/>
            <a:ext cx="2801335" cy="1908175"/>
          </a:xfrm>
          <a:prstGeom prst="rect">
            <a:avLst/>
          </a:prstGeom>
          <a:noFill/>
          <a:ln>
            <a:noFill/>
          </a:ln>
          <a:effectLst>
            <a:outerShdw dist="50800" dir="5400000" algn="ctr" rotWithShape="0">
              <a:srgbClr val="000000">
                <a:alpha val="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7639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F961B93E-E657-BA09-6E71-15044706C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9938" y="5734218"/>
            <a:ext cx="4129494" cy="95410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180975" indent="-180975">
              <a:defRPr sz="8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8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8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8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8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marL="0" indent="0" algn="ctr">
              <a:spcBef>
                <a:spcPct val="50000"/>
              </a:spcBef>
            </a:pPr>
            <a:r>
              <a:rPr lang="en-CA" altLang="en-US" sz="1400" b="1" dirty="0"/>
              <a:t>Recent additions:</a:t>
            </a:r>
          </a:p>
          <a:p>
            <a:pPr marL="0" indent="0" algn="ctr">
              <a:spcBef>
                <a:spcPct val="50000"/>
              </a:spcBef>
            </a:pPr>
            <a:r>
              <a:rPr lang="en-CA" altLang="en-US" sz="1400" dirty="0"/>
              <a:t>Raith EBPG5200+ </a:t>
            </a:r>
            <a:r>
              <a:rPr lang="en-CA" altLang="en-US" sz="1400" dirty="0" err="1"/>
              <a:t>ebeam</a:t>
            </a:r>
            <a:r>
              <a:rPr lang="en-CA" altLang="en-US" sz="1400" dirty="0"/>
              <a:t> lithography system</a:t>
            </a:r>
          </a:p>
          <a:p>
            <a:pPr marL="0" indent="0" algn="ctr">
              <a:spcBef>
                <a:spcPct val="50000"/>
              </a:spcBef>
            </a:pPr>
            <a:r>
              <a:rPr lang="en-CA" altLang="en-US" sz="1400" dirty="0"/>
              <a:t>PHI </a:t>
            </a:r>
            <a:r>
              <a:rPr lang="en-CA" altLang="en-US" sz="1400" dirty="0" err="1"/>
              <a:t>Quantes</a:t>
            </a:r>
            <a:r>
              <a:rPr lang="en-CA" altLang="en-US" sz="1400" dirty="0"/>
              <a:t> XPS-HAXPES system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FA6A60-05FA-D3F3-4BAF-7C7DCFDF0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2123"/>
            <a:ext cx="12192000" cy="4564801"/>
          </a:xfrm>
          <a:prstGeom prst="rect">
            <a:avLst/>
          </a:prstGeom>
        </p:spPr>
      </p:pic>
      <p:sp>
        <p:nvSpPr>
          <p:cNvPr id="6" name="TextBox 144">
            <a:extLst>
              <a:ext uri="{FF2B5EF4-FFF2-40B4-BE49-F238E27FC236}">
                <a16:creationId xmlns:a16="http://schemas.microsoft.com/office/drawing/2014/main" id="{00E94ABC-E783-3B1B-842F-CFB8A2C35FCE}"/>
              </a:ext>
            </a:extLst>
          </p:cNvPr>
          <p:cNvSpPr txBox="1"/>
          <p:nvPr/>
        </p:nvSpPr>
        <p:spPr>
          <a:xfrm>
            <a:off x="2541398" y="169675"/>
            <a:ext cx="68458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CA" sz="2400" b="1" kern="0" dirty="0">
                <a:solidFill>
                  <a:srgbClr val="002060"/>
                </a:solidFill>
                <a:latin typeface="Arial" charset="0"/>
                <a:ea typeface="ヒラギノ角ゴ Pro W3" pitchFamily="-64" charset="-128"/>
              </a:rPr>
              <a:t>Laboratory of Micro and Nanofabrication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9CF36CD-0BAC-7324-44AC-83FA2CCE05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6536" y="5010618"/>
            <a:ext cx="8034639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marL="171450" indent="-171450"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en-CA" altLang="en-US" sz="1200" dirty="0">
                <a:sym typeface="Symbol" panose="05050102010706020507" pitchFamily="18" charset="2"/>
              </a:rPr>
              <a:t>Built in 2004</a:t>
            </a:r>
          </a:p>
          <a:p>
            <a:pPr marL="171450" indent="-171450"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en-CA" altLang="en-US" sz="1200" dirty="0">
                <a:sym typeface="Symbol" panose="05050102010706020507" pitchFamily="18" charset="2"/>
              </a:rPr>
              <a:t>250m</a:t>
            </a:r>
            <a:r>
              <a:rPr lang="en-CA" altLang="en-US" sz="1200" baseline="30000" dirty="0">
                <a:sym typeface="Symbol" panose="05050102010706020507" pitchFamily="18" charset="2"/>
              </a:rPr>
              <a:t>2</a:t>
            </a:r>
            <a:r>
              <a:rPr lang="en-CA" altLang="en-US" sz="1200" dirty="0">
                <a:sym typeface="Symbol" panose="05050102010706020507" pitchFamily="18" charset="2"/>
              </a:rPr>
              <a:t> (2600ft</a:t>
            </a:r>
            <a:r>
              <a:rPr lang="en-CA" altLang="en-US" sz="1200" baseline="30000" dirty="0">
                <a:sym typeface="Symbol" panose="05050102010706020507" pitchFamily="18" charset="2"/>
              </a:rPr>
              <a:t>2</a:t>
            </a:r>
            <a:r>
              <a:rPr lang="en-CA" altLang="en-US" sz="1200" dirty="0">
                <a:sym typeface="Symbol" panose="05050102010706020507" pitchFamily="18" charset="2"/>
              </a:rPr>
              <a:t>) cleanroom space (class 10 to 1000) - </a:t>
            </a:r>
            <a:r>
              <a:rPr lang="en-CA" altLang="en-US" sz="1200" dirty="0"/>
              <a:t>All tools are 6in compatible (some accept 8in wafer)</a:t>
            </a:r>
            <a:endParaRPr lang="en-CA" altLang="en-US" sz="1200" dirty="0">
              <a:sym typeface="Symbol" panose="05050102010706020507" pitchFamily="18" charset="2"/>
            </a:endParaRPr>
          </a:p>
          <a:p>
            <a:pPr marL="171450" indent="-171450"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en-CA" altLang="en-US" sz="1200" dirty="0">
                <a:sym typeface="Symbol" panose="05050102010706020507" pitchFamily="18" charset="2"/>
              </a:rPr>
              <a:t>750m</a:t>
            </a:r>
            <a:r>
              <a:rPr lang="en-CA" altLang="en-US" sz="1200" baseline="30000" dirty="0">
                <a:sym typeface="Symbol" panose="05050102010706020507" pitchFamily="18" charset="2"/>
              </a:rPr>
              <a:t>2</a:t>
            </a:r>
            <a:r>
              <a:rPr lang="en-CA" altLang="en-US" sz="1200" dirty="0">
                <a:sym typeface="Symbol" panose="05050102010706020507" pitchFamily="18" charset="2"/>
              </a:rPr>
              <a:t> (8000ft</a:t>
            </a:r>
            <a:r>
              <a:rPr lang="en-CA" altLang="en-US" sz="1200" baseline="30000" dirty="0">
                <a:sym typeface="Symbol" panose="05050102010706020507" pitchFamily="18" charset="2"/>
              </a:rPr>
              <a:t>2</a:t>
            </a:r>
            <a:r>
              <a:rPr lang="en-CA" altLang="en-US" sz="1200" dirty="0">
                <a:sym typeface="Symbol" panose="05050102010706020507" pitchFamily="18" charset="2"/>
              </a:rPr>
              <a:t>) lab space for XRD, XPS, AFM, STM, …. </a:t>
            </a:r>
          </a:p>
          <a:p>
            <a:pPr marL="171450" indent="-171450"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en-CA" altLang="en-US" sz="1200" dirty="0">
                <a:sym typeface="Symbol" panose="05050102010706020507" pitchFamily="18" charset="2"/>
              </a:rPr>
              <a:t>Total investment:  + 50M$</a:t>
            </a:r>
          </a:p>
          <a:p>
            <a:pPr marL="171450" indent="-171450"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en-CA" altLang="en-US" sz="1200" dirty="0">
                <a:sym typeface="Symbol" panose="05050102010706020507" pitchFamily="18" charset="2"/>
              </a:rPr>
              <a:t>Staff: 2 research professionals + 2 technicians</a:t>
            </a:r>
          </a:p>
          <a:p>
            <a:pPr marL="171450" indent="-171450"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en-CA" altLang="en-US" sz="1200" dirty="0">
                <a:sym typeface="Symbol" panose="05050102010706020507" pitchFamily="18" charset="2"/>
              </a:rPr>
              <a:t>~ 265 academic and industrial users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30A1F125-1908-550A-F58F-F9F4FC2E6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322002" y="169675"/>
            <a:ext cx="714860" cy="664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14C818F-4B39-462C-73C6-04EB157DD780}"/>
              </a:ext>
            </a:extLst>
          </p:cNvPr>
          <p:cNvSpPr txBox="1"/>
          <p:nvPr/>
        </p:nvSpPr>
        <p:spPr>
          <a:xfrm rot="16200000">
            <a:off x="130127" y="5656948"/>
            <a:ext cx="228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>
                <a:schemeClr val="tx1"/>
              </a:buClr>
              <a:buSzPct val="80000"/>
              <a:buNone/>
            </a:pPr>
            <a:r>
              <a:rPr lang="en-CA" altLang="en-US" sz="1800" b="1" u="sng" dirty="0">
                <a:sym typeface="Symbol" panose="05050102010706020507" pitchFamily="18" charset="2"/>
              </a:rPr>
              <a:t>Facility metrics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66EEBEE-E978-5AF0-329A-10379A00E1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0377" y="2906833"/>
            <a:ext cx="663250" cy="60202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AFE6FE-F3CA-8013-B2C8-DCAC2E8D4B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9539741" y="2088858"/>
            <a:ext cx="426380" cy="32059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65EFA2D-EB7E-422A-918E-3AA5006423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5923" y="2056018"/>
            <a:ext cx="464580" cy="4289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87A4659-1900-9779-2BBA-3483687C41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5710" y="2080469"/>
            <a:ext cx="709364" cy="51214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EB5D64C-8CD2-DE0F-8372-A347D7181C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5557" y="2392675"/>
            <a:ext cx="466057" cy="35828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EEA26B-4CA3-DB9A-4C46-456C6C70E0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3796" y="2240936"/>
            <a:ext cx="475290" cy="43279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6E549AF-8EB6-0CBF-C241-91302309F12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58443" y="2241650"/>
            <a:ext cx="459777" cy="49847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2183055-24A4-869B-EAD5-05AF65A34DB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24474" y="3299621"/>
            <a:ext cx="842384" cy="66591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7E56974-E749-6F09-0C24-1C758712AE2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99610" y="3355886"/>
            <a:ext cx="525277" cy="60690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4401224-E636-CDE2-CCC0-675CADFEE8F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46923" y="2924339"/>
            <a:ext cx="662091" cy="49990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702860E-F164-8AC3-CD9B-8B7A113200E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68236" y="2367034"/>
            <a:ext cx="609681" cy="45116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479C0F-C1B9-88CF-D865-CA13DA8AA24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166784" y="2411555"/>
            <a:ext cx="507279" cy="39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7818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3295</TotalTime>
  <Words>207</Words>
  <Application>Microsoft Office PowerPoint</Application>
  <PresentationFormat>Grand écran</PresentationFormat>
  <Paragraphs>32</Paragraphs>
  <Slides>3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Metropolis Light</vt:lpstr>
      <vt:lpstr>Wingdings</vt:lpstr>
      <vt:lpstr>Office Theme</vt:lpstr>
      <vt:lpstr>Image</vt:lpstr>
      <vt:lpstr> Institut National de la Recherche Scientifique  (National Institute of Scientific Research)  Énergie Matériaux Télécommunications Research Center   Laboratory of Micro and Nanofabrication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 Drogoff, Boris</dc:creator>
  <cp:lastModifiedBy>Zitouni, Amine</cp:lastModifiedBy>
  <cp:revision>21</cp:revision>
  <dcterms:created xsi:type="dcterms:W3CDTF">2024-05-27T14:21:01Z</dcterms:created>
  <dcterms:modified xsi:type="dcterms:W3CDTF">2024-06-24T01:15:38Z</dcterms:modified>
</cp:coreProperties>
</file>