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C0E254-CB59-448D-A91A-8DA1824D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825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 LSU Nanofabrication Facility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E50883-A196-46AD-9292-DCCBA5922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379" y="1483550"/>
            <a:ext cx="5343898" cy="46934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i="1" u="sng" dirty="0"/>
              <a:t>Facilities Metrics</a:t>
            </a:r>
          </a:p>
          <a:p>
            <a:r>
              <a:rPr lang="en-US" sz="1800" dirty="0"/>
              <a:t>Built in 1990s for LIGA process </a:t>
            </a:r>
          </a:p>
          <a:p>
            <a:r>
              <a:rPr lang="en-US" sz="1800" dirty="0"/>
              <a:t>Attached to synchrotron</a:t>
            </a:r>
          </a:p>
          <a:p>
            <a:r>
              <a:rPr lang="en-US" sz="1800" dirty="0"/>
              <a:t>2,500 </a:t>
            </a:r>
            <a:r>
              <a:rPr lang="en-US" sz="1800" dirty="0" err="1"/>
              <a:t>sqft</a:t>
            </a:r>
            <a:r>
              <a:rPr lang="en-US" sz="1800" dirty="0"/>
              <a:t> ISO 5</a:t>
            </a:r>
          </a:p>
          <a:p>
            <a:r>
              <a:rPr lang="en-US" sz="1800" dirty="0"/>
              <a:t>2 staff</a:t>
            </a:r>
            <a:br>
              <a:rPr lang="en-US" sz="1800" dirty="0"/>
            </a:br>
            <a:r>
              <a:rPr lang="en-US" sz="1800" dirty="0"/>
              <a:t> </a:t>
            </a:r>
          </a:p>
          <a:p>
            <a:r>
              <a:rPr lang="en-US" sz="1800" dirty="0"/>
              <a:t>10 major tools: fab and characterization</a:t>
            </a:r>
          </a:p>
          <a:p>
            <a:r>
              <a:rPr lang="en-US" sz="1800" dirty="0"/>
              <a:t>40 unique internal users/year</a:t>
            </a:r>
          </a:p>
          <a:p>
            <a:r>
              <a:rPr lang="en-US" sz="1800" dirty="0"/>
              <a:t>3 unique external users/year</a:t>
            </a:r>
          </a:p>
          <a:p>
            <a:r>
              <a:rPr lang="en-US" sz="1800" dirty="0"/>
              <a:t>5 new users/year (2 external)</a:t>
            </a:r>
          </a:p>
          <a:p>
            <a:r>
              <a:rPr lang="en-US" sz="1800" dirty="0"/>
              <a:t>Internal users are mostly grad students</a:t>
            </a:r>
          </a:p>
          <a:p>
            <a:r>
              <a:rPr lang="en-US" sz="1800" dirty="0"/>
              <a:t>External users from grad students </a:t>
            </a:r>
          </a:p>
          <a:p>
            <a:pPr marL="0" indent="0">
              <a:buNone/>
            </a:pPr>
            <a:r>
              <a:rPr lang="en-US" sz="1800" dirty="0"/>
              <a:t>    to gas industry</a:t>
            </a:r>
          </a:p>
          <a:p>
            <a:r>
              <a:rPr lang="en-US" sz="1800" dirty="0"/>
              <a:t>Funding through university and grants</a:t>
            </a:r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F7C9C2-4023-4A72-995B-CADECC2CF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2585" y="1766003"/>
            <a:ext cx="3796538" cy="16683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292851-C235-4A6A-87CC-99EA141EE3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5" b="6245"/>
          <a:stretch/>
        </p:blipFill>
        <p:spPr>
          <a:xfrm>
            <a:off x="8223992" y="3657596"/>
            <a:ext cx="3816779" cy="21520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BF15F97-7D07-4B49-A501-7D1CD885DD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23992" y="1766003"/>
            <a:ext cx="3803895" cy="16683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24DF43E-5D05-4E1A-B9D5-89F2F46CAB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2586" y="3657597"/>
            <a:ext cx="3796538" cy="215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34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CB65-5E3F-42D3-AA02-EF1F9FEDD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91887"/>
            <a:ext cx="5181600" cy="41029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/>
              <a:t>Key Capabilities &amp; Features</a:t>
            </a:r>
          </a:p>
          <a:p>
            <a:r>
              <a:rPr lang="en-US" sz="2000" dirty="0"/>
              <a:t>Direct laser writer</a:t>
            </a:r>
          </a:p>
          <a:p>
            <a:r>
              <a:rPr lang="en-US" sz="2000" dirty="0"/>
              <a:t>Dual-Chamber Sputtering</a:t>
            </a:r>
          </a:p>
          <a:p>
            <a:r>
              <a:rPr lang="en-US" sz="2000" dirty="0" err="1"/>
              <a:t>neaSNOM</a:t>
            </a:r>
            <a:endParaRPr lang="en-US" sz="2000" dirty="0"/>
          </a:p>
          <a:p>
            <a:r>
              <a:rPr lang="en-US" sz="2000" dirty="0"/>
              <a:t>UV and IR ellipsometers</a:t>
            </a:r>
          </a:p>
          <a:p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FCB64-F6A8-45E9-B44C-E7EE76612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52160" y="4197927"/>
            <a:ext cx="2781207" cy="2487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/>
              <a:t>Most-used Equipment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AFM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SEM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Laser writer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RC2 ellipsometer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Sputtering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BD78353-55EA-4A8E-992C-DD6AB450973B}"/>
              </a:ext>
            </a:extLst>
          </p:cNvPr>
          <p:cNvSpPr txBox="1">
            <a:spLocks/>
          </p:cNvSpPr>
          <p:nvPr/>
        </p:nvSpPr>
        <p:spPr>
          <a:xfrm>
            <a:off x="6652160" y="369111"/>
            <a:ext cx="4841501" cy="2018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Recent Tool Additions</a:t>
            </a:r>
          </a:p>
          <a:p>
            <a:r>
              <a:rPr lang="en-US" sz="2000" dirty="0"/>
              <a:t>IR-VASE ellipsometer</a:t>
            </a:r>
          </a:p>
          <a:p>
            <a:r>
              <a:rPr lang="en-US" sz="2000" dirty="0" err="1"/>
              <a:t>neaSNOM</a:t>
            </a:r>
            <a:endParaRPr lang="en-US" sz="2000" dirty="0"/>
          </a:p>
          <a:p>
            <a:r>
              <a:rPr lang="en-US" sz="2000" dirty="0"/>
              <a:t>Bosch-process DRIE</a:t>
            </a:r>
          </a:p>
          <a:p>
            <a:r>
              <a:rPr lang="en-US" sz="2000" dirty="0"/>
              <a:t>X-ray Diffractometer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C40C09-6E69-4B11-874C-0A5254CA1C64}"/>
              </a:ext>
            </a:extLst>
          </p:cNvPr>
          <p:cNvSpPr txBox="1">
            <a:spLocks/>
          </p:cNvSpPr>
          <p:nvPr/>
        </p:nvSpPr>
        <p:spPr>
          <a:xfrm>
            <a:off x="838200" y="4895174"/>
            <a:ext cx="5181600" cy="12989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/>
              <a:t>Talk to me about…</a:t>
            </a:r>
          </a:p>
          <a:p>
            <a:r>
              <a:rPr lang="en-US" sz="2400" dirty="0"/>
              <a:t>The </a:t>
            </a:r>
            <a:r>
              <a:rPr lang="en-US" sz="2400" dirty="0" err="1"/>
              <a:t>Eurocup</a:t>
            </a:r>
            <a:endParaRPr lang="en-US" sz="2400" dirty="0"/>
          </a:p>
          <a:p>
            <a:r>
              <a:rPr lang="en-US" sz="2400" dirty="0"/>
              <a:t>Climbing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0D6DF0-E82F-4FA1-8C8F-C2C1CC58B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46445" y="2387915"/>
            <a:ext cx="3593396" cy="23831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38A6443-6009-4080-9DC8-7C1436CF34C1}"/>
              </a:ext>
            </a:extLst>
          </p:cNvPr>
          <p:cNvSpPr txBox="1">
            <a:spLocks/>
          </p:cNvSpPr>
          <p:nvPr/>
        </p:nvSpPr>
        <p:spPr>
          <a:xfrm>
            <a:off x="6652160" y="2476004"/>
            <a:ext cx="5140353" cy="17080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Strengths</a:t>
            </a:r>
          </a:p>
          <a:p>
            <a:r>
              <a:rPr lang="en-US" sz="2000" dirty="0"/>
              <a:t>Optical characterization</a:t>
            </a:r>
          </a:p>
          <a:p>
            <a:pPr marL="0" indent="0">
              <a:buNone/>
            </a:pPr>
            <a:r>
              <a:rPr lang="en-US" sz="2000" b="1" u="sng" dirty="0"/>
              <a:t>Weaknesses: </a:t>
            </a:r>
          </a:p>
          <a:p>
            <a:r>
              <a:rPr lang="en-US" sz="2000" dirty="0"/>
              <a:t>No lithography &lt; 400 nm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15322E2-21F7-07A1-A503-EFB40274C20E}"/>
              </a:ext>
            </a:extLst>
          </p:cNvPr>
          <p:cNvSpPr txBox="1">
            <a:spLocks/>
          </p:cNvSpPr>
          <p:nvPr/>
        </p:nvSpPr>
        <p:spPr>
          <a:xfrm>
            <a:off x="9399218" y="4223356"/>
            <a:ext cx="2781207" cy="2487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Wish list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PECVD (coming)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Mask aligner (fix)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ALD (coming)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Chlorine ICP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Dicing Saw</a:t>
            </a:r>
          </a:p>
        </p:txBody>
      </p:sp>
    </p:spTree>
    <p:extLst>
      <p:ext uri="{BB962C8B-B14F-4D97-AF65-F5344CB8AC3E}">
        <p14:creationId xmlns:p14="http://schemas.microsoft.com/office/powerpoint/2010/main" val="340328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1517</TotalTime>
  <Words>141</Words>
  <Application>Microsoft Macintosh PowerPoint</Application>
  <PresentationFormat>Widescreen</PresentationFormat>
  <Paragraphs>43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 LSU Nanofabrication Facility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Sergi Lendinez</cp:lastModifiedBy>
  <cp:revision>42</cp:revision>
  <dcterms:created xsi:type="dcterms:W3CDTF">2024-05-27T00:13:45Z</dcterms:created>
  <dcterms:modified xsi:type="dcterms:W3CDTF">2024-06-21T01:11:55Z</dcterms:modified>
</cp:coreProperties>
</file>