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0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t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13603"/>
            <a:ext cx="12192000" cy="1325563"/>
          </a:xfrm>
        </p:spPr>
        <p:txBody>
          <a:bodyPr>
            <a:norm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7702" y="336884"/>
            <a:ext cx="6069958" cy="59188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i="1" u="sng" dirty="0"/>
              <a:t>Facilities Metrics</a:t>
            </a:r>
          </a:p>
          <a:p>
            <a:r>
              <a:rPr lang="en-US" sz="1800" dirty="0"/>
              <a:t>Built in 2006 cost of $30M</a:t>
            </a:r>
          </a:p>
          <a:p>
            <a:r>
              <a:rPr lang="en-US" sz="1800" dirty="0"/>
              <a:t>Added SEM in 2016</a:t>
            </a:r>
          </a:p>
          <a:p>
            <a:r>
              <a:rPr lang="en-US" sz="1800" dirty="0"/>
              <a:t>Added </a:t>
            </a:r>
            <a:r>
              <a:rPr lang="en-US" sz="1800" dirty="0" err="1"/>
              <a:t>bioEM</a:t>
            </a:r>
            <a:r>
              <a:rPr lang="en-US" sz="1800" dirty="0"/>
              <a:t> in 2022</a:t>
            </a:r>
          </a:p>
          <a:p>
            <a:r>
              <a:rPr lang="en-US" sz="1800" dirty="0"/>
              <a:t>10,000 gross ft</a:t>
            </a:r>
            <a:r>
              <a:rPr lang="en-US" sz="1800" baseline="30000" dirty="0"/>
              <a:t>2</a:t>
            </a:r>
            <a:r>
              <a:rPr lang="en-US" sz="1800" dirty="0"/>
              <a:t> (Bay/Chase) ISO 5/6</a:t>
            </a:r>
          </a:p>
          <a:p>
            <a:r>
              <a:rPr lang="en-US" sz="1800" dirty="0"/>
              <a:t>5 technical staff</a:t>
            </a:r>
          </a:p>
          <a:p>
            <a:r>
              <a:rPr lang="en-US" sz="1800" dirty="0"/>
              <a:t>2 Administrative Staff</a:t>
            </a:r>
          </a:p>
          <a:p>
            <a:r>
              <a:rPr lang="en-US" sz="1800" dirty="0"/>
              <a:t>52 major tools</a:t>
            </a:r>
          </a:p>
          <a:p>
            <a:r>
              <a:rPr lang="en-US" sz="1800" dirty="0"/>
              <a:t>85 unique internal users/year</a:t>
            </a:r>
          </a:p>
          <a:p>
            <a:r>
              <a:rPr lang="en-US" sz="1800" dirty="0"/>
              <a:t>20 unique external users/year</a:t>
            </a:r>
          </a:p>
          <a:p>
            <a:r>
              <a:rPr lang="en-US" sz="1800" dirty="0"/>
              <a:t>Tool usage: 5,268 hours / year</a:t>
            </a:r>
          </a:p>
          <a:p>
            <a:r>
              <a:rPr lang="en-US" sz="1800" dirty="0"/>
              <a:t>Internal User Base Profile:</a:t>
            </a:r>
          </a:p>
          <a:p>
            <a:pPr lvl="1"/>
            <a:r>
              <a:rPr lang="en-US" sz="1500" dirty="0"/>
              <a:t>64% Engineering</a:t>
            </a:r>
          </a:p>
          <a:p>
            <a:pPr lvl="1"/>
            <a:r>
              <a:rPr lang="en-US" sz="1500" dirty="0"/>
              <a:t>24% Medicine</a:t>
            </a:r>
          </a:p>
          <a:p>
            <a:pPr lvl="1"/>
            <a:r>
              <a:rPr lang="en-US" sz="1500" dirty="0"/>
              <a:t>8% Chemistry/Physics</a:t>
            </a:r>
          </a:p>
          <a:p>
            <a:r>
              <a:rPr lang="en-US" sz="1800" dirty="0"/>
              <a:t>$800k operating budget</a:t>
            </a:r>
          </a:p>
          <a:p>
            <a:r>
              <a:rPr lang="en-US" sz="1800" dirty="0"/>
              <a:t>76% internal, 24% external, 70% subsidy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9" name="Picture 8" descr="Several people in white protective suits in a room&#10;&#10;Description automatically generated">
            <a:extLst>
              <a:ext uri="{FF2B5EF4-FFF2-40B4-BE49-F238E27FC236}">
                <a16:creationId xmlns:a16="http://schemas.microsoft.com/office/drawing/2014/main" id="{DE02C3F5-C2CF-85FB-9AF8-5D941B17D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26" y="1740430"/>
            <a:ext cx="3703416" cy="2468944"/>
          </a:xfrm>
          <a:prstGeom prst="rect">
            <a:avLst/>
          </a:prstGeom>
        </p:spPr>
      </p:pic>
      <p:pic>
        <p:nvPicPr>
          <p:cNvPr id="15" name="Picture 14" descr="A building with a lawn and trees&#10;&#10;Description automatically generated">
            <a:extLst>
              <a:ext uri="{FF2B5EF4-FFF2-40B4-BE49-F238E27FC236}">
                <a16:creationId xmlns:a16="http://schemas.microsoft.com/office/drawing/2014/main" id="{B5741A41-1B1D-F8B7-1DCE-C0E2351D0F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31"/>
          <a:stretch/>
        </p:blipFill>
        <p:spPr>
          <a:xfrm>
            <a:off x="8161340" y="0"/>
            <a:ext cx="3914377" cy="2626630"/>
          </a:xfrm>
          <a:prstGeom prst="rect">
            <a:avLst/>
          </a:prstGeom>
        </p:spPr>
      </p:pic>
      <p:pic>
        <p:nvPicPr>
          <p:cNvPr id="19" name="Picture 18" descr="A close-up of a logo&#10;&#10;Description automatically generated">
            <a:extLst>
              <a:ext uri="{FF2B5EF4-FFF2-40B4-BE49-F238E27FC236}">
                <a16:creationId xmlns:a16="http://schemas.microsoft.com/office/drawing/2014/main" id="{F579DF78-5EBB-C99F-E1A6-2FE3234F15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1" t="17560" r="4577" b="14192"/>
          <a:stretch/>
        </p:blipFill>
        <p:spPr>
          <a:xfrm>
            <a:off x="3455117" y="123532"/>
            <a:ext cx="4642825" cy="1538915"/>
          </a:xfrm>
          <a:prstGeom prst="rect">
            <a:avLst/>
          </a:prstGeom>
        </p:spPr>
      </p:pic>
      <p:pic>
        <p:nvPicPr>
          <p:cNvPr id="32" name="Picture 31" descr="A person wearing a white suit and gloves&#10;&#10;Description automatically generated">
            <a:extLst>
              <a:ext uri="{FF2B5EF4-FFF2-40B4-BE49-F238E27FC236}">
                <a16:creationId xmlns:a16="http://schemas.microsoft.com/office/drawing/2014/main" id="{4E852C1B-6B14-7626-FBE7-C51DF3378D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27" y="4270286"/>
            <a:ext cx="3703416" cy="2468944"/>
          </a:xfrm>
          <a:prstGeom prst="rect">
            <a:avLst/>
          </a:prstGeom>
        </p:spPr>
      </p:pic>
      <p:pic>
        <p:nvPicPr>
          <p:cNvPr id="36" name="Picture 35" descr="A long room with white flooring&#10;&#10;Description automatically generated">
            <a:extLst>
              <a:ext uri="{FF2B5EF4-FFF2-40B4-BE49-F238E27FC236}">
                <a16:creationId xmlns:a16="http://schemas.microsoft.com/office/drawing/2014/main" id="{5FB819BE-9E3D-C347-9040-BA59B59C3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536" y="2689797"/>
            <a:ext cx="3910181" cy="2199476"/>
          </a:xfrm>
          <a:prstGeom prst="rect">
            <a:avLst/>
          </a:prstGeom>
        </p:spPr>
      </p:pic>
      <p:pic>
        <p:nvPicPr>
          <p:cNvPr id="13" name="Picture 12" descr="A person in a protective suit&#10;&#10;Description automatically generated">
            <a:extLst>
              <a:ext uri="{FF2B5EF4-FFF2-40B4-BE49-F238E27FC236}">
                <a16:creationId xmlns:a16="http://schemas.microsoft.com/office/drawing/2014/main" id="{CFC46DB9-0D21-2D61-8224-400395F823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8"/>
          <a:stretch/>
        </p:blipFill>
        <p:spPr>
          <a:xfrm>
            <a:off x="9265029" y="4478054"/>
            <a:ext cx="2034900" cy="233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348" y="159465"/>
            <a:ext cx="5181600" cy="41029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/>
              <a:t>Contact Lithography</a:t>
            </a:r>
          </a:p>
          <a:p>
            <a:r>
              <a:rPr lang="en-US" sz="2000" dirty="0"/>
              <a:t>Deposition (Sputtering, e-beam, PEALD)</a:t>
            </a:r>
          </a:p>
          <a:p>
            <a:r>
              <a:rPr lang="en-US" sz="2000" dirty="0"/>
              <a:t>Etching (Wet &amp; Dry)</a:t>
            </a:r>
          </a:p>
          <a:p>
            <a:r>
              <a:rPr lang="en-US" sz="2000" dirty="0"/>
              <a:t>Hi Temp Thermal</a:t>
            </a:r>
          </a:p>
          <a:p>
            <a:r>
              <a:rPr lang="en-US" sz="2000" dirty="0"/>
              <a:t>Packaging</a:t>
            </a:r>
          </a:p>
          <a:p>
            <a:r>
              <a:rPr lang="en-US" sz="2000" dirty="0"/>
              <a:t>Electron Microscopy (SEM &amp; TEM)</a:t>
            </a: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0092" y="4083759"/>
            <a:ext cx="5661560" cy="24878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u="sng" dirty="0"/>
              <a:t>Top-6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8” Direct Write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6” Wet/Dry Oxidation Tube Furnace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New Profilometer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6” ICP/RIE metal etch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FIB/SEM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New AFM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095998" y="101801"/>
            <a:ext cx="5661561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Recent Tool Additions (past 12 or 24 months)</a:t>
            </a:r>
          </a:p>
          <a:p>
            <a:r>
              <a:rPr lang="en-US" sz="2000" dirty="0"/>
              <a:t>Oxford </a:t>
            </a:r>
            <a:r>
              <a:rPr lang="en-US" sz="2000" dirty="0" err="1"/>
              <a:t>Estrelas</a:t>
            </a:r>
            <a:r>
              <a:rPr lang="en-US" sz="2000" dirty="0"/>
              <a:t> 8” DRIE</a:t>
            </a:r>
          </a:p>
          <a:p>
            <a:r>
              <a:rPr lang="en-US" sz="2000" dirty="0"/>
              <a:t>Goniometer</a:t>
            </a:r>
          </a:p>
          <a:p>
            <a:r>
              <a:rPr lang="en-US" sz="2000" dirty="0" err="1"/>
              <a:t>Cryo</a:t>
            </a:r>
            <a:r>
              <a:rPr lang="en-US" sz="2000" dirty="0"/>
              <a:t> EM Sample &amp; Grid Clipping Station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2556042" y="5499733"/>
            <a:ext cx="3149600" cy="12603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r>
              <a:rPr lang="en-US" b="1" dirty="0"/>
              <a:t>8” DRIE</a:t>
            </a:r>
          </a:p>
          <a:p>
            <a:r>
              <a:rPr lang="en-US" sz="2400" dirty="0" err="1"/>
              <a:t>bioEM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8ED5C-38F6-42E3-9D30-9E823E2B8DC7}"/>
              </a:ext>
            </a:extLst>
          </p:cNvPr>
          <p:cNvSpPr txBox="1"/>
          <p:nvPr/>
        </p:nvSpPr>
        <p:spPr>
          <a:xfrm>
            <a:off x="932603" y="4407439"/>
            <a:ext cx="387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Exploring Novel Anti-gravity Paperclips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5890092" y="1851775"/>
            <a:ext cx="5935613" cy="19610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100" dirty="0"/>
              <a:t>8” DRIE</a:t>
            </a:r>
          </a:p>
          <a:p>
            <a:r>
              <a:rPr lang="en-US" sz="2100" dirty="0"/>
              <a:t>Lots of capabilities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100" dirty="0"/>
              <a:t>Lithography for features below 800 nm</a:t>
            </a:r>
          </a:p>
          <a:p>
            <a:r>
              <a:rPr lang="en-US" sz="2100" dirty="0"/>
              <a:t>Too big (Cleanroom + Imaging. &amp; Characterization + </a:t>
            </a:r>
            <a:r>
              <a:rPr lang="en-US" sz="2100" dirty="0" err="1"/>
              <a:t>bioEM</a:t>
            </a:r>
            <a:r>
              <a:rPr lang="en-US" sz="2100" dirty="0"/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9C2EF1-DC1E-DA62-5D36-2DA8B5ED47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48" t="12398" r="29363" b="22183"/>
          <a:stretch/>
        </p:blipFill>
        <p:spPr>
          <a:xfrm>
            <a:off x="2662778" y="2646735"/>
            <a:ext cx="2657853" cy="27804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A4FD17-9436-91D1-A0CA-1879507E1D09}"/>
              </a:ext>
            </a:extLst>
          </p:cNvPr>
          <p:cNvSpPr txBox="1"/>
          <p:nvPr/>
        </p:nvSpPr>
        <p:spPr>
          <a:xfrm>
            <a:off x="0" y="3212695"/>
            <a:ext cx="2492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-apple-system"/>
              </a:rPr>
              <a:t>Bio-inspired antimicrobial surfaces fabricated by glancing angle deposition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E3EF43-A840-D3CF-C1FD-D37BE48DAFDB}"/>
              </a:ext>
            </a:extLst>
          </p:cNvPr>
          <p:cNvSpPr txBox="1"/>
          <p:nvPr/>
        </p:nvSpPr>
        <p:spPr>
          <a:xfrm>
            <a:off x="358240" y="4364065"/>
            <a:ext cx="22789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https://www.nature.com/articles/s41598-022-27225-4</a:t>
            </a:r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232</Words>
  <Application>Microsoft Office PowerPoint</Application>
  <PresentationFormat>Widescreen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-apple-system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Julia Aebersold</cp:lastModifiedBy>
  <cp:revision>41</cp:revision>
  <dcterms:created xsi:type="dcterms:W3CDTF">2024-05-27T00:13:45Z</dcterms:created>
  <dcterms:modified xsi:type="dcterms:W3CDTF">2024-06-07T16:26:04Z</dcterms:modified>
</cp:coreProperties>
</file>