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F1413F-BD1E-40CC-91E9-B30EC5E86D31}" v="7" dt="2024-06-06T16:42:47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ham Gibson" userId="69ed2392-9879-4ca8-9ae0-8560e2b4e978" providerId="ADAL" clId="{C0F1413F-BD1E-40CC-91E9-B30EC5E86D31}"/>
    <pc:docChg chg="undo custSel delSld modSld">
      <pc:chgData name="Graham Gibson" userId="69ed2392-9879-4ca8-9ae0-8560e2b4e978" providerId="ADAL" clId="{C0F1413F-BD1E-40CC-91E9-B30EC5E86D31}" dt="2024-06-06T17:11:51.615" v="1260" actId="20577"/>
      <pc:docMkLst>
        <pc:docMk/>
      </pc:docMkLst>
      <pc:sldChg chg="addSp delSp modSp mod">
        <pc:chgData name="Graham Gibson" userId="69ed2392-9879-4ca8-9ae0-8560e2b4e978" providerId="ADAL" clId="{C0F1413F-BD1E-40CC-91E9-B30EC5E86D31}" dt="2024-06-06T17:06:49.378" v="1190" actId="20577"/>
        <pc:sldMkLst>
          <pc:docMk/>
          <pc:sldMk cId="1185234098" sldId="257"/>
        </pc:sldMkLst>
        <pc:spChg chg="mod">
          <ac:chgData name="Graham Gibson" userId="69ed2392-9879-4ca8-9ae0-8560e2b4e978" providerId="ADAL" clId="{C0F1413F-BD1E-40CC-91E9-B30EC5E86D31}" dt="2024-06-06T14:56:05.903" v="56" actId="20577"/>
          <ac:spMkLst>
            <pc:docMk/>
            <pc:sldMk cId="1185234098" sldId="257"/>
            <ac:spMk id="4" creationId="{72C0E254-CB59-448D-A91A-8DA1824D7D1D}"/>
          </ac:spMkLst>
        </pc:spChg>
        <pc:spChg chg="mod">
          <ac:chgData name="Graham Gibson" userId="69ed2392-9879-4ca8-9ae0-8560e2b4e978" providerId="ADAL" clId="{C0F1413F-BD1E-40CC-91E9-B30EC5E86D31}" dt="2024-06-06T17:06:49.378" v="1190" actId="20577"/>
          <ac:spMkLst>
            <pc:docMk/>
            <pc:sldMk cId="1185234098" sldId="257"/>
            <ac:spMk id="5" creationId="{F7E50883-A196-46AD-9292-DCCBA5922031}"/>
          </ac:spMkLst>
        </pc:spChg>
        <pc:picChg chg="del">
          <ac:chgData name="Graham Gibson" userId="69ed2392-9879-4ca8-9ae0-8560e2b4e978" providerId="ADAL" clId="{C0F1413F-BD1E-40CC-91E9-B30EC5E86D31}" dt="2024-06-06T16:33:12.374" v="486" actId="478"/>
          <ac:picMkLst>
            <pc:docMk/>
            <pc:sldMk cId="1185234098" sldId="257"/>
            <ac:picMk id="3" creationId="{F6F7C9C2-4023-4A72-995B-CADECC2CF724}"/>
          </ac:picMkLst>
        </pc:picChg>
        <pc:picChg chg="add mod">
          <ac:chgData name="Graham Gibson" userId="69ed2392-9879-4ca8-9ae0-8560e2b4e978" providerId="ADAL" clId="{C0F1413F-BD1E-40CC-91E9-B30EC5E86D31}" dt="2024-06-06T16:40:09.414" v="619" actId="1036"/>
          <ac:picMkLst>
            <pc:docMk/>
            <pc:sldMk cId="1185234098" sldId="257"/>
            <ac:picMk id="6" creationId="{89B51BF4-80D0-40D1-574C-7E64A0C5AEE9}"/>
          </ac:picMkLst>
        </pc:picChg>
        <pc:picChg chg="add del mod">
          <ac:chgData name="Graham Gibson" userId="69ed2392-9879-4ca8-9ae0-8560e2b4e978" providerId="ADAL" clId="{C0F1413F-BD1E-40CC-91E9-B30EC5E86D31}" dt="2024-06-06T16:36:41.059" v="514" actId="478"/>
          <ac:picMkLst>
            <pc:docMk/>
            <pc:sldMk cId="1185234098" sldId="257"/>
            <ac:picMk id="8" creationId="{2D44556F-12DD-2A4B-77B8-2D83080E99B8}"/>
          </ac:picMkLst>
        </pc:picChg>
        <pc:picChg chg="add mod">
          <ac:chgData name="Graham Gibson" userId="69ed2392-9879-4ca8-9ae0-8560e2b4e978" providerId="ADAL" clId="{C0F1413F-BD1E-40CC-91E9-B30EC5E86D31}" dt="2024-06-06T16:40:09.414" v="619" actId="1036"/>
          <ac:picMkLst>
            <pc:docMk/>
            <pc:sldMk cId="1185234098" sldId="257"/>
            <ac:picMk id="10" creationId="{4F21FB53-A721-4F56-5AC6-DCA37107715C}"/>
          </ac:picMkLst>
        </pc:picChg>
        <pc:picChg chg="add mod">
          <ac:chgData name="Graham Gibson" userId="69ed2392-9879-4ca8-9ae0-8560e2b4e978" providerId="ADAL" clId="{C0F1413F-BD1E-40CC-91E9-B30EC5E86D31}" dt="2024-06-06T16:40:09.414" v="619" actId="1036"/>
          <ac:picMkLst>
            <pc:docMk/>
            <pc:sldMk cId="1185234098" sldId="257"/>
            <ac:picMk id="12" creationId="{AE187A0D-ACAA-AB4D-46B5-B90A809393DD}"/>
          </ac:picMkLst>
        </pc:picChg>
        <pc:picChg chg="add mod">
          <ac:chgData name="Graham Gibson" userId="69ed2392-9879-4ca8-9ae0-8560e2b4e978" providerId="ADAL" clId="{C0F1413F-BD1E-40CC-91E9-B30EC5E86D31}" dt="2024-06-06T16:40:09.414" v="619" actId="1036"/>
          <ac:picMkLst>
            <pc:docMk/>
            <pc:sldMk cId="1185234098" sldId="257"/>
            <ac:picMk id="14" creationId="{BFEED5CD-9253-3473-0837-485B3B7302DC}"/>
          </ac:picMkLst>
        </pc:picChg>
        <pc:picChg chg="del">
          <ac:chgData name="Graham Gibson" userId="69ed2392-9879-4ca8-9ae0-8560e2b4e978" providerId="ADAL" clId="{C0F1413F-BD1E-40CC-91E9-B30EC5E86D31}" dt="2024-06-06T16:33:35.694" v="494" actId="478"/>
          <ac:picMkLst>
            <pc:docMk/>
            <pc:sldMk cId="1185234098" sldId="257"/>
            <ac:picMk id="18" creationId="{CC292851-C235-4A6A-87CC-99EA141EE34C}"/>
          </ac:picMkLst>
        </pc:picChg>
        <pc:picChg chg="del">
          <ac:chgData name="Graham Gibson" userId="69ed2392-9879-4ca8-9ae0-8560e2b4e978" providerId="ADAL" clId="{C0F1413F-BD1E-40CC-91E9-B30EC5E86D31}" dt="2024-06-06T16:33:34.124" v="493" actId="478"/>
          <ac:picMkLst>
            <pc:docMk/>
            <pc:sldMk cId="1185234098" sldId="257"/>
            <ac:picMk id="20" creationId="{FBF15F97-7D07-4B49-A501-7D1CD885DD5B}"/>
          </ac:picMkLst>
        </pc:picChg>
        <pc:picChg chg="del">
          <ac:chgData name="Graham Gibson" userId="69ed2392-9879-4ca8-9ae0-8560e2b4e978" providerId="ADAL" clId="{C0F1413F-BD1E-40CC-91E9-B30EC5E86D31}" dt="2024-06-06T16:33:37.425" v="495" actId="478"/>
          <ac:picMkLst>
            <pc:docMk/>
            <pc:sldMk cId="1185234098" sldId="257"/>
            <ac:picMk id="24" creationId="{724DF43E-5D05-4E1A-B9D5-89F2F46CAB07}"/>
          </ac:picMkLst>
        </pc:picChg>
      </pc:sldChg>
      <pc:sldChg chg="addSp delSp modSp mod">
        <pc:chgData name="Graham Gibson" userId="69ed2392-9879-4ca8-9ae0-8560e2b4e978" providerId="ADAL" clId="{C0F1413F-BD1E-40CC-91E9-B30EC5E86D31}" dt="2024-06-06T17:11:51.615" v="1260" actId="20577"/>
        <pc:sldMkLst>
          <pc:docMk/>
          <pc:sldMk cId="3403281350" sldId="258"/>
        </pc:sldMkLst>
        <pc:spChg chg="mod">
          <ac:chgData name="Graham Gibson" userId="69ed2392-9879-4ca8-9ae0-8560e2b4e978" providerId="ADAL" clId="{C0F1413F-BD1E-40CC-91E9-B30EC5E86D31}" dt="2024-06-06T17:10:19.532" v="1202" actId="6549"/>
          <ac:spMkLst>
            <pc:docMk/>
            <pc:sldMk cId="3403281350" sldId="258"/>
            <ac:spMk id="3" creationId="{AD88CB65-5E3F-42D3-AA02-EF1F9FEDDD4D}"/>
          </ac:spMkLst>
        </pc:spChg>
        <pc:spChg chg="mod">
          <ac:chgData name="Graham Gibson" userId="69ed2392-9879-4ca8-9ae0-8560e2b4e978" providerId="ADAL" clId="{C0F1413F-BD1E-40CC-91E9-B30EC5E86D31}" dt="2024-06-06T17:11:10.180" v="1226" actId="1038"/>
          <ac:spMkLst>
            <pc:docMk/>
            <pc:sldMk cId="3403281350" sldId="258"/>
            <ac:spMk id="4" creationId="{B2CFCB64-F6A8-45E9-B44C-E7EE76612055}"/>
          </ac:spMkLst>
        </pc:spChg>
        <pc:spChg chg="mod">
          <ac:chgData name="Graham Gibson" userId="69ed2392-9879-4ca8-9ae0-8560e2b4e978" providerId="ADAL" clId="{C0F1413F-BD1E-40CC-91E9-B30EC5E86D31}" dt="2024-06-06T17:11:10.180" v="1226" actId="1038"/>
          <ac:spMkLst>
            <pc:docMk/>
            <pc:sldMk cId="3403281350" sldId="258"/>
            <ac:spMk id="5" creationId="{ABD78353-55EA-4A8E-992C-DD6AB450973B}"/>
          </ac:spMkLst>
        </pc:spChg>
        <pc:spChg chg="mod">
          <ac:chgData name="Graham Gibson" userId="69ed2392-9879-4ca8-9ae0-8560e2b4e978" providerId="ADAL" clId="{C0F1413F-BD1E-40CC-91E9-B30EC5E86D31}" dt="2024-06-06T16:50:05.929" v="1043" actId="27636"/>
          <ac:spMkLst>
            <pc:docMk/>
            <pc:sldMk cId="3403281350" sldId="258"/>
            <ac:spMk id="6" creationId="{E7C40C09-6E69-4B11-874C-0A5254CA1C64}"/>
          </ac:spMkLst>
        </pc:spChg>
        <pc:spChg chg="mod">
          <ac:chgData name="Graham Gibson" userId="69ed2392-9879-4ca8-9ae0-8560e2b4e978" providerId="ADAL" clId="{C0F1413F-BD1E-40CC-91E9-B30EC5E86D31}" dt="2024-06-06T17:11:51.615" v="1260" actId="20577"/>
          <ac:spMkLst>
            <pc:docMk/>
            <pc:sldMk cId="3403281350" sldId="258"/>
            <ac:spMk id="11" creationId="{E38A6443-6009-4080-9DC8-7C1436CF34C1}"/>
          </ac:spMkLst>
        </pc:spChg>
        <pc:picChg chg="del">
          <ac:chgData name="Graham Gibson" userId="69ed2392-9879-4ca8-9ae0-8560e2b4e978" providerId="ADAL" clId="{C0F1413F-BD1E-40CC-91E9-B30EC5E86D31}" dt="2024-06-06T16:41:35.031" v="775" actId="478"/>
          <ac:picMkLst>
            <pc:docMk/>
            <pc:sldMk cId="3403281350" sldId="258"/>
            <ac:picMk id="7" creationId="{E00D6DF0-E82F-4FA1-8C8F-C2C1CC58B31D}"/>
          </ac:picMkLst>
        </pc:picChg>
        <pc:picChg chg="del">
          <ac:chgData name="Graham Gibson" userId="69ed2392-9879-4ca8-9ae0-8560e2b4e978" providerId="ADAL" clId="{C0F1413F-BD1E-40CC-91E9-B30EC5E86D31}" dt="2024-06-06T16:41:38.918" v="777" actId="478"/>
          <ac:picMkLst>
            <pc:docMk/>
            <pc:sldMk cId="3403281350" sldId="258"/>
            <ac:picMk id="8" creationId="{7556BA3C-57ED-480C-95AC-1AA2D2CA04BE}"/>
          </ac:picMkLst>
        </pc:picChg>
        <pc:picChg chg="add mod">
          <ac:chgData name="Graham Gibson" userId="69ed2392-9879-4ca8-9ae0-8560e2b4e978" providerId="ADAL" clId="{C0F1413F-BD1E-40CC-91E9-B30EC5E86D31}" dt="2024-06-06T17:11:18.415" v="1247" actId="1038"/>
          <ac:picMkLst>
            <pc:docMk/>
            <pc:sldMk cId="3403281350" sldId="258"/>
            <ac:picMk id="12" creationId="{0078DE5F-C881-41A3-13BF-FC06D9F871E8}"/>
          </ac:picMkLst>
        </pc:picChg>
        <pc:picChg chg="add mod">
          <ac:chgData name="Graham Gibson" userId="69ed2392-9879-4ca8-9ae0-8560e2b4e978" providerId="ADAL" clId="{C0F1413F-BD1E-40CC-91E9-B30EC5E86D31}" dt="2024-06-06T17:11:18.415" v="1247" actId="1038"/>
          <ac:picMkLst>
            <pc:docMk/>
            <pc:sldMk cId="3403281350" sldId="258"/>
            <ac:picMk id="14" creationId="{F05E611F-9677-360D-022F-060B79DEF3E0}"/>
          </ac:picMkLst>
        </pc:picChg>
        <pc:cxnChg chg="del">
          <ac:chgData name="Graham Gibson" userId="69ed2392-9879-4ca8-9ae0-8560e2b4e978" providerId="ADAL" clId="{C0F1413F-BD1E-40CC-91E9-B30EC5E86D31}" dt="2024-06-06T16:41:37.301" v="776" actId="478"/>
          <ac:cxnSpMkLst>
            <pc:docMk/>
            <pc:sldMk cId="3403281350" sldId="258"/>
            <ac:cxnSpMk id="9" creationId="{221E20EC-4A42-46E5-8054-1852E792790C}"/>
          </ac:cxnSpMkLst>
        </pc:cxnChg>
      </pc:sldChg>
      <pc:sldChg chg="del">
        <pc:chgData name="Graham Gibson" userId="69ed2392-9879-4ca8-9ae0-8560e2b4e978" providerId="ADAL" clId="{C0F1413F-BD1E-40CC-91E9-B30EC5E86D31}" dt="2024-06-06T14:55:39.985" v="0" actId="47"/>
        <pc:sldMkLst>
          <pc:docMk/>
          <pc:sldMk cId="2267638314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C0E254-CB59-448D-A91A-8DA1824D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825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/>
              <a:t>NanoFabrication</a:t>
            </a:r>
            <a:r>
              <a:rPr lang="en-US" sz="3600" dirty="0"/>
              <a:t> Kingston (NFK) – Queen’s University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E50883-A196-46AD-9292-DCCBA59220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379" y="1483550"/>
            <a:ext cx="5343898" cy="469341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800" i="1" u="sng" dirty="0"/>
              <a:t>Facilities Metrics</a:t>
            </a:r>
          </a:p>
          <a:p>
            <a:r>
              <a:rPr lang="en-US" sz="1800" dirty="0"/>
              <a:t>Built in 2015 @ a cost of $2M</a:t>
            </a:r>
          </a:p>
          <a:p>
            <a:r>
              <a:rPr lang="en-US" sz="1800" dirty="0"/>
              <a:t>3,250 gross </a:t>
            </a:r>
            <a:r>
              <a:rPr lang="en-US" sz="1800" dirty="0" err="1"/>
              <a:t>sft</a:t>
            </a:r>
            <a:r>
              <a:rPr lang="en-US" sz="1800" dirty="0"/>
              <a:t>, ISO 6 and 7</a:t>
            </a:r>
          </a:p>
          <a:p>
            <a:r>
              <a:rPr lang="en-US" sz="1800" dirty="0"/>
              <a:t>1 staff (manager, technical, marcom, etc.)</a:t>
            </a:r>
          </a:p>
          <a:p>
            <a:r>
              <a:rPr lang="en-US" sz="1800" dirty="0"/>
              <a:t>Chem. Dept. support (HR, finance, admin, IT)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15 major tools</a:t>
            </a:r>
          </a:p>
          <a:p>
            <a:r>
              <a:rPr lang="en-US" sz="1800" dirty="0"/>
              <a:t>50 unique internal users/year</a:t>
            </a:r>
          </a:p>
          <a:p>
            <a:r>
              <a:rPr lang="en-US" sz="1800" dirty="0"/>
              <a:t>10 unique external users/year</a:t>
            </a:r>
          </a:p>
          <a:p>
            <a:r>
              <a:rPr lang="en-US" sz="1800" dirty="0"/>
              <a:t>Tool usage 2500 hours / year (20% external)</a:t>
            </a:r>
          </a:p>
          <a:p>
            <a:r>
              <a:rPr lang="en-US" sz="1800" dirty="0"/>
              <a:t>25 new users/year (5 external)</a:t>
            </a:r>
          </a:p>
          <a:p>
            <a:r>
              <a:rPr lang="en-US" sz="1800" dirty="0"/>
              <a:t>Internal Base varied (Science and Engineering);		almost no biosciences</a:t>
            </a:r>
          </a:p>
          <a:p>
            <a:r>
              <a:rPr lang="en-US" sz="1800" dirty="0"/>
              <a:t>External Base varied; mainly regional and via		partner organizations</a:t>
            </a:r>
          </a:p>
          <a:p>
            <a:r>
              <a:rPr lang="en-US" sz="1800" dirty="0"/>
              <a:t>$300k operating budget (including rent)</a:t>
            </a:r>
          </a:p>
          <a:p>
            <a:r>
              <a:rPr lang="en-US" sz="1800" dirty="0"/>
              <a:t>20% internal, 20% external, </a:t>
            </a:r>
            <a:br>
              <a:rPr lang="en-US" sz="1800" dirty="0"/>
            </a:br>
            <a:r>
              <a:rPr lang="en-US" sz="1800" dirty="0"/>
              <a:t>15% grant funding, 45% subsidy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D12CFA-E08A-4C76-901F-22C55F546822}"/>
              </a:ext>
            </a:extLst>
          </p:cNvPr>
          <p:cNvSpPr txBox="1"/>
          <p:nvPr/>
        </p:nvSpPr>
        <p:spPr>
          <a:xfrm>
            <a:off x="4675085" y="5789707"/>
            <a:ext cx="129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Yoga Studio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AFF42D3-80A5-4855-ACB9-A7B7F2B38803}"/>
              </a:ext>
            </a:extLst>
          </p:cNvPr>
          <p:cNvSpPr txBox="1"/>
          <p:nvPr/>
        </p:nvSpPr>
        <p:spPr>
          <a:xfrm>
            <a:off x="8027217" y="5789707"/>
            <a:ext cx="1572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Main Entrance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12A77D-D45C-4237-AE4E-0DB47C8DC114}"/>
              </a:ext>
            </a:extLst>
          </p:cNvPr>
          <p:cNvSpPr txBox="1"/>
          <p:nvPr/>
        </p:nvSpPr>
        <p:spPr>
          <a:xfrm>
            <a:off x="8027217" y="2813304"/>
            <a:ext cx="17509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Avian </a:t>
            </a:r>
          </a:p>
          <a:p>
            <a:r>
              <a:rPr lang="en-US" b="1" dirty="0">
                <a:solidFill>
                  <a:schemeClr val="bg1"/>
                </a:solidFill>
              </a:rPr>
              <a:t>Outdoor Seating</a:t>
            </a:r>
          </a:p>
        </p:txBody>
      </p:sp>
      <p:pic>
        <p:nvPicPr>
          <p:cNvPr id="6" name="Picture 5" descr="A grey rectangular object with text&#10;&#10;Description automatically generated">
            <a:extLst>
              <a:ext uri="{FF2B5EF4-FFF2-40B4-BE49-F238E27FC236}">
                <a16:creationId xmlns:a16="http://schemas.microsoft.com/office/drawing/2014/main" id="{89B51BF4-80D0-40D1-574C-7E64A0C5A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097" y="1345656"/>
            <a:ext cx="3561190" cy="2670892"/>
          </a:xfrm>
          <a:prstGeom prst="rect">
            <a:avLst/>
          </a:prstGeom>
        </p:spPr>
      </p:pic>
      <p:pic>
        <p:nvPicPr>
          <p:cNvPr id="10" name="Picture 9" descr="A 3d model of a house&#10;&#10;Description automatically generated">
            <a:extLst>
              <a:ext uri="{FF2B5EF4-FFF2-40B4-BE49-F238E27FC236}">
                <a16:creationId xmlns:a16="http://schemas.microsoft.com/office/drawing/2014/main" id="{4F21FB53-A721-4F56-5AC6-DCA371077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287" y="1702295"/>
            <a:ext cx="4471713" cy="2301328"/>
          </a:xfrm>
          <a:prstGeom prst="rect">
            <a:avLst/>
          </a:prstGeom>
        </p:spPr>
      </p:pic>
      <p:pic>
        <p:nvPicPr>
          <p:cNvPr id="12" name="Picture 11" descr="A person and person wearing white lab coats and hair nets&#10;&#10;Description automatically generated">
            <a:extLst>
              <a:ext uri="{FF2B5EF4-FFF2-40B4-BE49-F238E27FC236}">
                <a16:creationId xmlns:a16="http://schemas.microsoft.com/office/drawing/2014/main" id="{AE187A0D-ACAA-AB4D-46B5-B90A809393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097" y="3991318"/>
            <a:ext cx="3561190" cy="2567221"/>
          </a:xfrm>
          <a:prstGeom prst="rect">
            <a:avLst/>
          </a:prstGeom>
        </p:spPr>
      </p:pic>
      <p:pic>
        <p:nvPicPr>
          <p:cNvPr id="14" name="Picture 13" descr="A group of people in protective suits in a lab&#10;&#10;Description automatically generated">
            <a:extLst>
              <a:ext uri="{FF2B5EF4-FFF2-40B4-BE49-F238E27FC236}">
                <a16:creationId xmlns:a16="http://schemas.microsoft.com/office/drawing/2014/main" id="{BFEED5CD-9253-3473-0837-485B3B7302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287" y="4003623"/>
            <a:ext cx="4471713" cy="251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34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CB65-5E3F-42D3-AA02-EF1F9FEDD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91887"/>
            <a:ext cx="5181600" cy="41029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/>
              <a:t>Key Capabilities &amp; Features</a:t>
            </a:r>
          </a:p>
          <a:p>
            <a:r>
              <a:rPr lang="en-US" sz="2000" dirty="0"/>
              <a:t>Optical and electron-beam lithography</a:t>
            </a:r>
          </a:p>
          <a:p>
            <a:r>
              <a:rPr lang="en-US" sz="2000" dirty="0"/>
              <a:t>PVD (sputter, e-beam evaporation)</a:t>
            </a:r>
          </a:p>
          <a:p>
            <a:r>
              <a:rPr lang="en-US" sz="2000" dirty="0"/>
              <a:t>ICP-RIE</a:t>
            </a:r>
          </a:p>
          <a:p>
            <a:r>
              <a:rPr lang="en-US" sz="2000" dirty="0"/>
              <a:t>Laser micromachining</a:t>
            </a:r>
          </a:p>
          <a:p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CFCB64-F6A8-45E9-B44C-E7EE76612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35904" y="4197927"/>
            <a:ext cx="4362047" cy="2487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/>
              <a:t>Top-5 Equipment/Capability Wishlist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Higher throughput EBL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Dedicated ICP-RIE for III-V’s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Dicing saw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ALD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Wire bonder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BD78353-55EA-4A8E-992C-DD6AB450973B}"/>
              </a:ext>
            </a:extLst>
          </p:cNvPr>
          <p:cNvSpPr txBox="1">
            <a:spLocks/>
          </p:cNvSpPr>
          <p:nvPr/>
        </p:nvSpPr>
        <p:spPr>
          <a:xfrm>
            <a:off x="7235903" y="391887"/>
            <a:ext cx="4623305" cy="2018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Recent Tool Additions</a:t>
            </a:r>
          </a:p>
          <a:p>
            <a:r>
              <a:rPr lang="en-US" sz="2000" dirty="0"/>
              <a:t>Spectroscopic ellipsometer</a:t>
            </a:r>
          </a:p>
          <a:p>
            <a:r>
              <a:rPr lang="en-US" sz="2000" dirty="0"/>
              <a:t>Sheet resistance probe station</a:t>
            </a:r>
          </a:p>
          <a:p>
            <a:r>
              <a:rPr lang="en-US" sz="2000" dirty="0"/>
              <a:t>Plasma cleaner</a:t>
            </a:r>
          </a:p>
          <a:p>
            <a:r>
              <a:rPr lang="en-US" sz="2000" dirty="0"/>
              <a:t>Critical point dryer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7C40C09-6E69-4B11-874C-0A5254CA1C64}"/>
              </a:ext>
            </a:extLst>
          </p:cNvPr>
          <p:cNvSpPr txBox="1">
            <a:spLocks/>
          </p:cNvSpPr>
          <p:nvPr/>
        </p:nvSpPr>
        <p:spPr>
          <a:xfrm>
            <a:off x="838200" y="5079241"/>
            <a:ext cx="5181600" cy="123758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/>
              <a:t>Talk to me about…</a:t>
            </a:r>
          </a:p>
          <a:p>
            <a:r>
              <a:rPr lang="en-US" sz="2400" dirty="0"/>
              <a:t>TMAH alternatives</a:t>
            </a:r>
          </a:p>
          <a:p>
            <a:r>
              <a:rPr lang="en-US" sz="2400" dirty="0"/>
              <a:t>Managing a university </a:t>
            </a:r>
            <a:r>
              <a:rPr lang="en-US" sz="2400" dirty="0" err="1"/>
              <a:t>nanofab</a:t>
            </a:r>
            <a:r>
              <a:rPr lang="en-US" sz="2400" dirty="0"/>
              <a:t> with limited resources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08ED5C-38F6-42E3-9D30-9E823E2B8DC7}"/>
              </a:ext>
            </a:extLst>
          </p:cNvPr>
          <p:cNvSpPr txBox="1"/>
          <p:nvPr/>
        </p:nvSpPr>
        <p:spPr>
          <a:xfrm>
            <a:off x="932603" y="4407439"/>
            <a:ext cx="387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Exploring Novel Anti-gravity Paperclips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38A6443-6009-4080-9DC8-7C1436CF34C1}"/>
              </a:ext>
            </a:extLst>
          </p:cNvPr>
          <p:cNvSpPr txBox="1">
            <a:spLocks/>
          </p:cNvSpPr>
          <p:nvPr/>
        </p:nvSpPr>
        <p:spPr>
          <a:xfrm>
            <a:off x="7194657" y="2476004"/>
            <a:ext cx="4664552" cy="170806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Strengths</a:t>
            </a:r>
          </a:p>
          <a:p>
            <a:r>
              <a:rPr lang="en-US" sz="2000" dirty="0"/>
              <a:t>Accommodating</a:t>
            </a:r>
          </a:p>
          <a:p>
            <a:r>
              <a:rPr lang="en-US" sz="2000" dirty="0"/>
              <a:t>Personal touch</a:t>
            </a:r>
          </a:p>
          <a:p>
            <a:pPr marL="0" indent="0">
              <a:buNone/>
            </a:pPr>
            <a:r>
              <a:rPr lang="en-US" sz="2000" b="1" u="sng" dirty="0"/>
              <a:t>Weaknesses: </a:t>
            </a:r>
          </a:p>
          <a:p>
            <a:r>
              <a:rPr lang="en-US" sz="2000" dirty="0"/>
              <a:t>Lack of support, leading to slow growth</a:t>
            </a:r>
          </a:p>
        </p:txBody>
      </p:sp>
      <p:pic>
        <p:nvPicPr>
          <p:cNvPr id="12" name="Picture 11" descr="A close-up of a graph&#10;&#10;Description automatically generated">
            <a:extLst>
              <a:ext uri="{FF2B5EF4-FFF2-40B4-BE49-F238E27FC236}">
                <a16:creationId xmlns:a16="http://schemas.microsoft.com/office/drawing/2014/main" id="{0078DE5F-C881-41A3-13BF-FC06D9F87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84" y="2485335"/>
            <a:ext cx="3197291" cy="2397968"/>
          </a:xfrm>
          <a:prstGeom prst="rect">
            <a:avLst/>
          </a:prstGeom>
        </p:spPr>
      </p:pic>
      <p:pic>
        <p:nvPicPr>
          <p:cNvPr id="14" name="Picture 13" descr="A close-up of a grid&#10;&#10;Description automatically generated">
            <a:extLst>
              <a:ext uri="{FF2B5EF4-FFF2-40B4-BE49-F238E27FC236}">
                <a16:creationId xmlns:a16="http://schemas.microsoft.com/office/drawing/2014/main" id="{F05E611F-9677-360D-022F-060B79DEF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337" y="2473041"/>
            <a:ext cx="3197291" cy="239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281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1592</TotalTime>
  <Words>226</Words>
  <Application>Microsoft Office PowerPoint</Application>
  <PresentationFormat>Widescreen</PresentationFormat>
  <Paragraphs>45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NanoFabrication Kingston (NFK) – Queen’s University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Graham Gibson</cp:lastModifiedBy>
  <cp:revision>38</cp:revision>
  <dcterms:created xsi:type="dcterms:W3CDTF">2024-05-27T00:13:45Z</dcterms:created>
  <dcterms:modified xsi:type="dcterms:W3CDTF">2024-06-06T17:11:55Z</dcterms:modified>
</cp:coreProperties>
</file>