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322" r:id="rId2"/>
    <p:sldId id="2173" r:id="rId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5868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1731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67597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3461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79327" algn="l" defTabSz="911731" rtl="0" eaLnBrk="1" latinLnBrk="0" hangingPunct="1">
      <a:defRPr b="1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35191" algn="l" defTabSz="911731" rtl="0" eaLnBrk="1" latinLnBrk="0" hangingPunct="1">
      <a:defRPr b="1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191059" algn="l" defTabSz="911731" rtl="0" eaLnBrk="1" latinLnBrk="0" hangingPunct="1">
      <a:defRPr b="1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46922" algn="l" defTabSz="911731" rtl="0" eaLnBrk="1" latinLnBrk="0" hangingPunct="1">
      <a:defRPr b="1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473EBC-3EB8-2240-806F-431836BA3396}" v="33" dt="2024-06-20T13:28:14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03"/>
    <p:restoredTop sz="94694"/>
  </p:normalViewPr>
  <p:slideViewPr>
    <p:cSldViewPr snapToGrid="0">
      <p:cViewPr varScale="1">
        <p:scale>
          <a:sx n="117" d="100"/>
          <a:sy n="117" d="100"/>
        </p:scale>
        <p:origin x="9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n, Hang" userId="55218891-6a78-46ee-8ca5-3919969b57e8" providerId="ADAL" clId="{CE473EBC-3EB8-2240-806F-431836BA3396}"/>
    <pc:docChg chg="custSel modSld">
      <pc:chgData name="Chen, Hang" userId="55218891-6a78-46ee-8ca5-3919969b57e8" providerId="ADAL" clId="{CE473EBC-3EB8-2240-806F-431836BA3396}" dt="2024-06-20T13:29:10.792" v="609" actId="20577"/>
      <pc:docMkLst>
        <pc:docMk/>
      </pc:docMkLst>
      <pc:sldChg chg="modSp mod">
        <pc:chgData name="Chen, Hang" userId="55218891-6a78-46ee-8ca5-3919969b57e8" providerId="ADAL" clId="{CE473EBC-3EB8-2240-806F-431836BA3396}" dt="2024-06-20T13:29:10.792" v="609" actId="20577"/>
        <pc:sldMkLst>
          <pc:docMk/>
          <pc:sldMk cId="1847842265" sldId="322"/>
        </pc:sldMkLst>
        <pc:spChg chg="mod">
          <ac:chgData name="Chen, Hang" userId="55218891-6a78-46ee-8ca5-3919969b57e8" providerId="ADAL" clId="{CE473EBC-3EB8-2240-806F-431836BA3396}" dt="2024-06-20T13:29:10.792" v="609" actId="20577"/>
          <ac:spMkLst>
            <pc:docMk/>
            <pc:sldMk cId="1847842265" sldId="322"/>
            <ac:spMk id="5" creationId="{906C8857-0184-7E91-FA18-BB1C79E2F2FB}"/>
          </ac:spMkLst>
        </pc:spChg>
      </pc:sldChg>
      <pc:sldChg chg="modSp mod">
        <pc:chgData name="Chen, Hang" userId="55218891-6a78-46ee-8ca5-3919969b57e8" providerId="ADAL" clId="{CE473EBC-3EB8-2240-806F-431836BA3396}" dt="2024-06-20T13:28:45.677" v="608" actId="20577"/>
        <pc:sldMkLst>
          <pc:docMk/>
          <pc:sldMk cId="750398099" sldId="2173"/>
        </pc:sldMkLst>
        <pc:spChg chg="mod">
          <ac:chgData name="Chen, Hang" userId="55218891-6a78-46ee-8ca5-3919969b57e8" providerId="ADAL" clId="{CE473EBC-3EB8-2240-806F-431836BA3396}" dt="2024-06-20T13:28:45.677" v="608" actId="20577"/>
          <ac:spMkLst>
            <pc:docMk/>
            <pc:sldMk cId="750398099" sldId="2173"/>
            <ac:spMk id="3" creationId="{7CBA254D-539B-53ED-091F-EA1C7B5BE4D4}"/>
          </ac:spMkLst>
        </pc:spChg>
        <pc:spChg chg="mod">
          <ac:chgData name="Chen, Hang" userId="55218891-6a78-46ee-8ca5-3919969b57e8" providerId="ADAL" clId="{CE473EBC-3EB8-2240-806F-431836BA3396}" dt="2024-06-20T13:28:25.461" v="589" actId="20577"/>
          <ac:spMkLst>
            <pc:docMk/>
            <pc:sldMk cId="750398099" sldId="2173"/>
            <ac:spMk id="4" creationId="{A01B1044-AB2D-655B-EF1F-70EB8B1C9AFF}"/>
          </ac:spMkLst>
        </pc:spChg>
        <pc:picChg chg="mod">
          <ac:chgData name="Chen, Hang" userId="55218891-6a78-46ee-8ca5-3919969b57e8" providerId="ADAL" clId="{CE473EBC-3EB8-2240-806F-431836BA3396}" dt="2024-06-20T12:56:51.873" v="249" actId="1035"/>
          <ac:picMkLst>
            <pc:docMk/>
            <pc:sldMk cId="750398099" sldId="2173"/>
            <ac:picMk id="6" creationId="{B6358CF1-C2A3-4FFA-7028-2A561B4BA447}"/>
          </ac:picMkLst>
        </pc:picChg>
        <pc:picChg chg="mod">
          <ac:chgData name="Chen, Hang" userId="55218891-6a78-46ee-8ca5-3919969b57e8" providerId="ADAL" clId="{CE473EBC-3EB8-2240-806F-431836BA3396}" dt="2024-06-20T12:56:51.873" v="249" actId="1035"/>
          <ac:picMkLst>
            <pc:docMk/>
            <pc:sldMk cId="750398099" sldId="2173"/>
            <ac:picMk id="7" creationId="{A11BF380-F34E-1E83-D3AE-C03393E779C7}"/>
          </ac:picMkLst>
        </pc:picChg>
        <pc:picChg chg="mod">
          <ac:chgData name="Chen, Hang" userId="55218891-6a78-46ee-8ca5-3919969b57e8" providerId="ADAL" clId="{CE473EBC-3EB8-2240-806F-431836BA3396}" dt="2024-06-20T12:56:51.873" v="249" actId="1035"/>
          <ac:picMkLst>
            <pc:docMk/>
            <pc:sldMk cId="750398099" sldId="2173"/>
            <ac:picMk id="8" creationId="{79249BA5-33DB-BD47-6779-FB35AC324A20}"/>
          </ac:picMkLst>
        </pc:picChg>
        <pc:picChg chg="mod">
          <ac:chgData name="Chen, Hang" userId="55218891-6a78-46ee-8ca5-3919969b57e8" providerId="ADAL" clId="{CE473EBC-3EB8-2240-806F-431836BA3396}" dt="2024-06-20T12:56:51.873" v="249" actId="1035"/>
          <ac:picMkLst>
            <pc:docMk/>
            <pc:sldMk cId="750398099" sldId="2173"/>
            <ac:picMk id="9" creationId="{BBCB98B9-1369-00D4-BC5B-A8ACE2396C96}"/>
          </ac:picMkLst>
        </pc:picChg>
        <pc:picChg chg="mod">
          <ac:chgData name="Chen, Hang" userId="55218891-6a78-46ee-8ca5-3919969b57e8" providerId="ADAL" clId="{CE473EBC-3EB8-2240-806F-431836BA3396}" dt="2024-06-20T12:56:51.873" v="249" actId="1035"/>
          <ac:picMkLst>
            <pc:docMk/>
            <pc:sldMk cId="750398099" sldId="2173"/>
            <ac:picMk id="10" creationId="{CCE1BFF5-A7F3-CFA0-C30E-A8751BA3956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01571-2D95-9A42-BAB3-2CDA8D9E4CE3}" type="datetimeFigureOut">
              <a:rPr lang="en-US" smtClean="0"/>
              <a:t>6/20/24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26B620-CFCA-1D40-AEC9-99D3E810D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672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D9716-CB49-4ECA-B932-EAA40665DB0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547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212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868" indent="0">
              <a:buNone/>
              <a:defRPr sz="1800"/>
            </a:lvl2pPr>
            <a:lvl3pPr marL="911731" indent="0">
              <a:buNone/>
              <a:defRPr sz="1600"/>
            </a:lvl3pPr>
            <a:lvl4pPr marL="1367597" indent="0">
              <a:buNone/>
              <a:defRPr sz="1400"/>
            </a:lvl4pPr>
            <a:lvl5pPr marL="1823461" indent="0">
              <a:buNone/>
              <a:defRPr sz="1400"/>
            </a:lvl5pPr>
            <a:lvl6pPr marL="2279327" indent="0">
              <a:buNone/>
              <a:defRPr sz="1400"/>
            </a:lvl6pPr>
            <a:lvl7pPr marL="2735191" indent="0">
              <a:buNone/>
              <a:defRPr sz="1400"/>
            </a:lvl7pPr>
            <a:lvl8pPr marL="3191059" indent="0">
              <a:buNone/>
              <a:defRPr sz="1400"/>
            </a:lvl8pPr>
            <a:lvl9pPr marL="364692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46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98563"/>
            <a:ext cx="5740400" cy="503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0" y="1198563"/>
            <a:ext cx="5740400" cy="503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11E15-A715-896F-BDCA-F11ED035AA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UGIM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392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868" indent="0">
              <a:buNone/>
              <a:defRPr sz="2000" b="1"/>
            </a:lvl2pPr>
            <a:lvl3pPr marL="911731" indent="0">
              <a:buNone/>
              <a:defRPr sz="1800" b="1"/>
            </a:lvl3pPr>
            <a:lvl4pPr marL="1367597" indent="0">
              <a:buNone/>
              <a:defRPr sz="1600" b="1"/>
            </a:lvl4pPr>
            <a:lvl5pPr marL="1823461" indent="0">
              <a:buNone/>
              <a:defRPr sz="1600" b="1"/>
            </a:lvl5pPr>
            <a:lvl6pPr marL="2279327" indent="0">
              <a:buNone/>
              <a:defRPr sz="1600" b="1"/>
            </a:lvl6pPr>
            <a:lvl7pPr marL="2735191" indent="0">
              <a:buNone/>
              <a:defRPr sz="1600" b="1"/>
            </a:lvl7pPr>
            <a:lvl8pPr marL="3191059" indent="0">
              <a:buNone/>
              <a:defRPr sz="1600" b="1"/>
            </a:lvl8pPr>
            <a:lvl9pPr marL="364692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868" indent="0">
              <a:buNone/>
              <a:defRPr sz="2000" b="1"/>
            </a:lvl2pPr>
            <a:lvl3pPr marL="911731" indent="0">
              <a:buNone/>
              <a:defRPr sz="1800" b="1"/>
            </a:lvl3pPr>
            <a:lvl4pPr marL="1367597" indent="0">
              <a:buNone/>
              <a:defRPr sz="1600" b="1"/>
            </a:lvl4pPr>
            <a:lvl5pPr marL="1823461" indent="0">
              <a:buNone/>
              <a:defRPr sz="1600" b="1"/>
            </a:lvl5pPr>
            <a:lvl6pPr marL="2279327" indent="0">
              <a:buNone/>
              <a:defRPr sz="1600" b="1"/>
            </a:lvl6pPr>
            <a:lvl7pPr marL="2735191" indent="0">
              <a:buNone/>
              <a:defRPr sz="1600" b="1"/>
            </a:lvl7pPr>
            <a:lvl8pPr marL="3191059" indent="0">
              <a:buNone/>
              <a:defRPr sz="1600" b="1"/>
            </a:lvl8pPr>
            <a:lvl9pPr marL="364692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479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9714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1932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7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7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5868" indent="0">
              <a:buNone/>
              <a:defRPr sz="1200"/>
            </a:lvl2pPr>
            <a:lvl3pPr marL="911731" indent="0">
              <a:buNone/>
              <a:defRPr sz="1000"/>
            </a:lvl3pPr>
            <a:lvl4pPr marL="1367597" indent="0">
              <a:buNone/>
              <a:defRPr sz="900"/>
            </a:lvl4pPr>
            <a:lvl5pPr marL="1823461" indent="0">
              <a:buNone/>
              <a:defRPr sz="900"/>
            </a:lvl5pPr>
            <a:lvl6pPr marL="2279327" indent="0">
              <a:buNone/>
              <a:defRPr sz="900"/>
            </a:lvl6pPr>
            <a:lvl7pPr marL="2735191" indent="0">
              <a:buNone/>
              <a:defRPr sz="900"/>
            </a:lvl7pPr>
            <a:lvl8pPr marL="3191059" indent="0">
              <a:buNone/>
              <a:defRPr sz="900"/>
            </a:lvl8pPr>
            <a:lvl9pPr marL="364692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9843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5868" indent="0">
              <a:buNone/>
              <a:defRPr sz="2800"/>
            </a:lvl2pPr>
            <a:lvl3pPr marL="911731" indent="0">
              <a:buNone/>
              <a:defRPr sz="2400"/>
            </a:lvl3pPr>
            <a:lvl4pPr marL="1367597" indent="0">
              <a:buNone/>
              <a:defRPr sz="2000"/>
            </a:lvl4pPr>
            <a:lvl5pPr marL="1823461" indent="0">
              <a:buNone/>
              <a:defRPr sz="2000"/>
            </a:lvl5pPr>
            <a:lvl6pPr marL="2279327" indent="0">
              <a:buNone/>
              <a:defRPr sz="2000"/>
            </a:lvl6pPr>
            <a:lvl7pPr marL="2735191" indent="0">
              <a:buNone/>
              <a:defRPr sz="2000"/>
            </a:lvl7pPr>
            <a:lvl8pPr marL="3191059" indent="0">
              <a:buNone/>
              <a:defRPr sz="2000"/>
            </a:lvl8pPr>
            <a:lvl9pPr marL="3646922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5868" indent="0">
              <a:buNone/>
              <a:defRPr sz="1200"/>
            </a:lvl2pPr>
            <a:lvl3pPr marL="911731" indent="0">
              <a:buNone/>
              <a:defRPr sz="1000"/>
            </a:lvl3pPr>
            <a:lvl4pPr marL="1367597" indent="0">
              <a:buNone/>
              <a:defRPr sz="900"/>
            </a:lvl4pPr>
            <a:lvl5pPr marL="1823461" indent="0">
              <a:buNone/>
              <a:defRPr sz="900"/>
            </a:lvl5pPr>
            <a:lvl6pPr marL="2279327" indent="0">
              <a:buNone/>
              <a:defRPr sz="900"/>
            </a:lvl6pPr>
            <a:lvl7pPr marL="2735191" indent="0">
              <a:buNone/>
              <a:defRPr sz="900"/>
            </a:lvl7pPr>
            <a:lvl8pPr marL="3191059" indent="0">
              <a:buNone/>
              <a:defRPr sz="900"/>
            </a:lvl8pPr>
            <a:lvl9pPr marL="364692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6917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0"/>
            <a:ext cx="116840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square" lIns="91173" tIns="45588" rIns="91173" bIns="455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198563"/>
            <a:ext cx="11684000" cy="503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173" tIns="45588" rIns="91173" bIns="455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23293" y="6543678"/>
            <a:ext cx="53763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45588" rIns="0" bIns="45588">
            <a:spAutoFit/>
          </a:bodyPr>
          <a:lstStyle/>
          <a:p>
            <a:pPr algn="ctr">
              <a:spcBef>
                <a:spcPct val="50000"/>
              </a:spcBef>
              <a:defRPr/>
            </a:pPr>
            <a:fld id="{F527CE02-8B3D-45E7-AB9B-D305CE094E09}" type="slidenum">
              <a:rPr lang="en-US" sz="1000">
                <a:cs typeface="Arial" pitchFamily="34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>
              <a:cs typeface="Arial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1989A9-89F5-E46F-F9B6-11FF0C0FBF6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740" y="6285233"/>
            <a:ext cx="2766060" cy="50292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FCC1EA-B6CA-B146-4199-31EED306ECF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D811E1-BD1F-A0CB-287F-0DFDC9D72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i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UGIM 2024</a:t>
            </a:r>
          </a:p>
        </p:txBody>
      </p:sp>
    </p:spTree>
    <p:extLst>
      <p:ext uri="{BB962C8B-B14F-4D97-AF65-F5344CB8AC3E}">
        <p14:creationId xmlns:p14="http://schemas.microsoft.com/office/powerpoint/2010/main" val="20526981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5868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1731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67597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3461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1899" indent="-3418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marL="740779" indent="-284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–"/>
        <a:defRPr sz="2600">
          <a:solidFill>
            <a:schemeClr val="bg1"/>
          </a:solidFill>
          <a:latin typeface="+mj-lt"/>
          <a:ea typeface="ＭＳ Ｐゴシック" charset="0"/>
        </a:defRPr>
      </a:lvl2pPr>
      <a:lvl3pPr marL="1139664" indent="-2279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bg1"/>
          </a:solidFill>
          <a:latin typeface="+mj-lt"/>
          <a:ea typeface="ＭＳ Ｐゴシック" charset="0"/>
        </a:defRPr>
      </a:lvl3pPr>
      <a:lvl4pPr marL="1595530" indent="-2279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–"/>
        <a:defRPr sz="2200">
          <a:solidFill>
            <a:schemeClr val="bg1"/>
          </a:solidFill>
          <a:latin typeface="+mj-lt"/>
          <a:ea typeface="ＭＳ Ｐゴシック" charset="0"/>
        </a:defRPr>
      </a:lvl4pPr>
      <a:lvl5pPr marL="2051393" indent="-2279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bg1"/>
          </a:solidFill>
          <a:latin typeface="+mj-lt"/>
          <a:ea typeface="ＭＳ Ｐゴシック" charset="0"/>
        </a:defRPr>
      </a:lvl5pPr>
      <a:lvl6pPr marL="2507262" indent="-2279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bg1"/>
          </a:solidFill>
          <a:latin typeface="+mn-lt"/>
        </a:defRPr>
      </a:lvl6pPr>
      <a:lvl7pPr marL="2963127" indent="-2279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bg1"/>
          </a:solidFill>
          <a:latin typeface="+mn-lt"/>
        </a:defRPr>
      </a:lvl7pPr>
      <a:lvl8pPr marL="3418991" indent="-2279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bg1"/>
          </a:solidFill>
          <a:latin typeface="+mn-lt"/>
        </a:defRPr>
      </a:lvl8pPr>
      <a:lvl9pPr marL="3874854" indent="-2279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17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868" algn="l" defTabSz="9117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731" algn="l" defTabSz="9117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597" algn="l" defTabSz="9117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461" algn="l" defTabSz="9117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327" algn="l" defTabSz="9117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191" algn="l" defTabSz="9117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059" algn="l" defTabSz="9117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6922" algn="l" defTabSz="9117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4EA87-ABDB-D0C7-9A40-D97DDC294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C000"/>
                </a:solidFill>
              </a:rPr>
              <a:t>Georgia Tech - Institute for Electronics and Nanotechnology (IEN) Facility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6C8857-0184-7E91-FA18-BB1C79E2F2F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accent2"/>
                </a:solidFill>
              </a:rPr>
              <a:t>Facilities Metrics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</a:rPr>
              <a:t>Pettit Cleanroom Built in 1990 and Marcus Cleanroom Built in 2009 @ a cost of $80M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</a:rPr>
              <a:t>3 buildings with 225,000 ft</a:t>
            </a:r>
            <a:r>
              <a:rPr lang="en-US" sz="1800" baseline="30000" dirty="0">
                <a:solidFill>
                  <a:schemeClr val="accent2"/>
                </a:solidFill>
              </a:rPr>
              <a:t>2</a:t>
            </a:r>
            <a:r>
              <a:rPr lang="en-US" sz="1800" dirty="0">
                <a:solidFill>
                  <a:schemeClr val="accent2"/>
                </a:solidFill>
              </a:rPr>
              <a:t> of cleanrooms, research, fabrication Labs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</a:rPr>
              <a:t>28,500 ft</a:t>
            </a:r>
            <a:r>
              <a:rPr lang="en-US" sz="1800" baseline="30000" dirty="0">
                <a:solidFill>
                  <a:schemeClr val="accent2"/>
                </a:solidFill>
              </a:rPr>
              <a:t>2</a:t>
            </a:r>
            <a:r>
              <a:rPr lang="en-US" sz="1800" dirty="0">
                <a:solidFill>
                  <a:schemeClr val="accent2"/>
                </a:solidFill>
              </a:rPr>
              <a:t> ISO 5 cleanroom space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</a:rPr>
              <a:t>30 Technical Staff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</a:rPr>
              <a:t>&gt;200 Major Tools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</a:rPr>
              <a:t>1,000+ users/year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</a:rPr>
              <a:t>350+ new users/year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</a:rPr>
              <a:t>100+ Industry users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</a:rPr>
              <a:t>79,000 hours of usage (cleanroom and lab) 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</a:rPr>
              <a:t>249 Faculty Accessibility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</a:rPr>
              <a:t>&gt;$400M supported research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AE370F7-B46D-6D45-0373-0E979D35BA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UGIM 2024</a:t>
            </a:r>
            <a:endParaRPr lang="en-US" dirty="0"/>
          </a:p>
        </p:txBody>
      </p:sp>
      <p:pic>
        <p:nvPicPr>
          <p:cNvPr id="9" name="Picture 2" descr="News Center Features | Georgia Institute of Technology">
            <a:extLst>
              <a:ext uri="{FF2B5EF4-FFF2-40B4-BE49-F238E27FC236}">
                <a16:creationId xmlns:a16="http://schemas.microsoft.com/office/drawing/2014/main" id="{EF2B958E-F6D9-5670-87A6-6044D317E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0"/>
          <a:stretch/>
        </p:blipFill>
        <p:spPr bwMode="auto">
          <a:xfrm>
            <a:off x="6653201" y="1447368"/>
            <a:ext cx="2286000" cy="1631182"/>
          </a:xfrm>
          <a:prstGeom prst="roundRect">
            <a:avLst>
              <a:gd name="adj" fmla="val 573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Asia Wilson in the IEN Bio Cleanroom">
            <a:extLst>
              <a:ext uri="{FF2B5EF4-FFF2-40B4-BE49-F238E27FC236}">
                <a16:creationId xmlns:a16="http://schemas.microsoft.com/office/drawing/2014/main" id="{D50E7089-F101-76C0-C63E-8090BEB7B6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6904" r="11305" b="9440"/>
          <a:stretch/>
        </p:blipFill>
        <p:spPr bwMode="auto">
          <a:xfrm>
            <a:off x="9547203" y="1426295"/>
            <a:ext cx="2286000" cy="1634717"/>
          </a:xfrm>
          <a:prstGeom prst="roundRect">
            <a:avLst>
              <a:gd name="adj" fmla="val 717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6823E4-505B-D3C9-AF69-7571A7A1794E}"/>
              </a:ext>
            </a:extLst>
          </p:cNvPr>
          <p:cNvSpPr txBox="1"/>
          <p:nvPr/>
        </p:nvSpPr>
        <p:spPr>
          <a:xfrm>
            <a:off x="6538228" y="3260147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</a:rPr>
              <a:t>Marcus Inorganic Cleanroom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AFD4CF-02F7-ED08-0114-5CF8F1F4B34E}"/>
              </a:ext>
            </a:extLst>
          </p:cNvPr>
          <p:cNvSpPr txBox="1"/>
          <p:nvPr/>
        </p:nvSpPr>
        <p:spPr>
          <a:xfrm>
            <a:off x="9534942" y="3275111"/>
            <a:ext cx="2402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</a:rPr>
              <a:t>Marcus Bio Cleanroom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D8CDC0-0341-A87B-FEF7-C5814FCF777F}"/>
              </a:ext>
            </a:extLst>
          </p:cNvPr>
          <p:cNvSpPr txBox="1"/>
          <p:nvPr/>
        </p:nvSpPr>
        <p:spPr>
          <a:xfrm>
            <a:off x="6302317" y="5730791"/>
            <a:ext cx="2979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</a:rPr>
              <a:t>Material Characterization Facility</a:t>
            </a:r>
          </a:p>
        </p:txBody>
      </p:sp>
      <p:pic>
        <p:nvPicPr>
          <p:cNvPr id="16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28813E4-A8AD-3C8F-46A8-AD88C0DF25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5399" b="35583"/>
          <a:stretch/>
        </p:blipFill>
        <p:spPr>
          <a:xfrm>
            <a:off x="6648873" y="3851079"/>
            <a:ext cx="2286000" cy="1631183"/>
          </a:xfrm>
          <a:prstGeom prst="roundRect">
            <a:avLst>
              <a:gd name="adj" fmla="val 5156"/>
            </a:avLst>
          </a:prstGeom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60E57404-A127-6211-6074-81116FD05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9"/>
          <a:stretch>
            <a:fillRect/>
          </a:stretch>
        </p:blipFill>
        <p:spPr bwMode="auto">
          <a:xfrm>
            <a:off x="9547203" y="3851079"/>
            <a:ext cx="2286000" cy="1632858"/>
          </a:xfrm>
          <a:prstGeom prst="roundRect">
            <a:avLst>
              <a:gd name="adj" fmla="val 400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3ED75F8-FED5-3627-E0CD-F3C8D21F182F}"/>
              </a:ext>
            </a:extLst>
          </p:cNvPr>
          <p:cNvSpPr txBox="1"/>
          <p:nvPr/>
        </p:nvSpPr>
        <p:spPr>
          <a:xfrm>
            <a:off x="9349124" y="5730791"/>
            <a:ext cx="2774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</a:rPr>
              <a:t>Packaging Research Facility</a:t>
            </a:r>
          </a:p>
        </p:txBody>
      </p:sp>
    </p:spTree>
    <p:extLst>
      <p:ext uri="{BB962C8B-B14F-4D97-AF65-F5344CB8AC3E}">
        <p14:creationId xmlns:p14="http://schemas.microsoft.com/office/powerpoint/2010/main" val="1847842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9" descr="A large machine with a screen&#10;&#10;Description automatically generated">
            <a:extLst>
              <a:ext uri="{FF2B5EF4-FFF2-40B4-BE49-F238E27FC236}">
                <a16:creationId xmlns:a16="http://schemas.microsoft.com/office/drawing/2014/main" id="{B6358CF1-C2A3-4FFA-7028-2A561B4BA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3192" y="5407830"/>
            <a:ext cx="81003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5" descr="A large white machine with a black background&#10;&#10;Description automatically generated">
            <a:extLst>
              <a:ext uri="{FF2B5EF4-FFF2-40B4-BE49-F238E27FC236}">
                <a16:creationId xmlns:a16="http://schemas.microsoft.com/office/drawing/2014/main" id="{A11BF380-F34E-1E83-D3AE-C03393E77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22012" y="5407830"/>
            <a:ext cx="137442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Repeat Solstice Plating Order from Taiwan">
            <a:extLst>
              <a:ext uri="{FF2B5EF4-FFF2-40B4-BE49-F238E27FC236}">
                <a16:creationId xmlns:a16="http://schemas.microsoft.com/office/drawing/2014/main" id="{79249BA5-33DB-BD47-6779-FB35AC324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321" y="5407830"/>
            <a:ext cx="112955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xaddon CERES microscale 3d printing system - additively manufactures complex metal objects at micrometer sizes">
            <a:extLst>
              <a:ext uri="{FF2B5EF4-FFF2-40B4-BE49-F238E27FC236}">
                <a16:creationId xmlns:a16="http://schemas.microsoft.com/office/drawing/2014/main" id="{BBCB98B9-1369-00D4-BC5B-A8ACE2396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05" y="540783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CS200 Gen3 Coater &amp; Developer">
            <a:extLst>
              <a:ext uri="{FF2B5EF4-FFF2-40B4-BE49-F238E27FC236}">
                <a16:creationId xmlns:a16="http://schemas.microsoft.com/office/drawing/2014/main" id="{CCE1BFF5-A7F3-CFA0-C30E-A8751BA39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799" y="5407830"/>
            <a:ext cx="77656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DA93A4-CA25-60C8-322B-B660E954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C000"/>
                </a:solidFill>
              </a:rPr>
              <a:t>Georgia Tech - Institute for Electronics and Nanotechnology (IEN) Facility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A254D-539B-53ED-091F-EA1C7B5BE4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799" y="1198563"/>
            <a:ext cx="6048233" cy="5032375"/>
          </a:xfrm>
        </p:spPr>
        <p:txBody>
          <a:bodyPr/>
          <a:lstStyle/>
          <a:p>
            <a:r>
              <a:rPr lang="en-US" sz="2400" b="1" dirty="0">
                <a:solidFill>
                  <a:schemeClr val="accent2"/>
                </a:solidFill>
              </a:rPr>
              <a:t>Key Capabilities &amp; Features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One-Stop Shop for Nanotechnologies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State-of-Art Microelectronics Packaging Capabilities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Femtosecond Laser Micromachining Capabilities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Comprehensive Micro/Nano Additive Manufacturing (3D Printing) Capabilities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Top Material Characterization/Imaging Capabilities</a:t>
            </a:r>
          </a:p>
          <a:p>
            <a:r>
              <a:rPr lang="en-US" sz="2400" b="1" dirty="0">
                <a:solidFill>
                  <a:schemeClr val="accent2"/>
                </a:solidFill>
              </a:rPr>
              <a:t>Recent Tool Additions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Suss ACS200 G3 Coating System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Exaddon CERES Metal 3D Printer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 err="1">
                <a:solidFill>
                  <a:schemeClr val="accent2"/>
                </a:solidFill>
              </a:rPr>
              <a:t>ClassOne</a:t>
            </a:r>
            <a:r>
              <a:rPr lang="en-US" sz="1600" dirty="0">
                <a:solidFill>
                  <a:schemeClr val="accent2"/>
                </a:solidFill>
              </a:rPr>
              <a:t> Solstice S8 Electroplating System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Tempress TS8603 PECVD/LPCVD Furnace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Disco DAS8930 Surface Planer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1B1044-AB2D-655B-EF1F-70EB8B1C9AF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accent2"/>
                </a:solidFill>
              </a:rPr>
              <a:t>Top-5 Equipment Wishlist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ALD/CVD/PVD Cluster System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High Resolution EBL System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Atomic Layer Etch (ALE) System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Ion Beam Etch (IBE) System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Furnace for Large Substrate</a:t>
            </a:r>
            <a:endParaRPr lang="en-US" sz="2000" dirty="0">
              <a:solidFill>
                <a:schemeClr val="accent2"/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400" b="1" dirty="0">
                <a:solidFill>
                  <a:schemeClr val="accent2"/>
                </a:solidFill>
              </a:rPr>
              <a:t>More About IEN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b="1" dirty="0">
                <a:solidFill>
                  <a:schemeClr val="accent2"/>
                </a:solidFill>
              </a:rPr>
              <a:t>IEN</a:t>
            </a:r>
            <a:r>
              <a:rPr lang="en-US" sz="1600" dirty="0">
                <a:solidFill>
                  <a:schemeClr val="accent2"/>
                </a:solidFill>
              </a:rPr>
              <a:t> will merge with </a:t>
            </a:r>
            <a:r>
              <a:rPr lang="en-US" sz="1600" b="1" dirty="0" err="1">
                <a:solidFill>
                  <a:schemeClr val="accent2"/>
                </a:solidFill>
              </a:rPr>
              <a:t>IMat</a:t>
            </a:r>
            <a:r>
              <a:rPr lang="en-US" sz="1600" dirty="0">
                <a:solidFill>
                  <a:schemeClr val="accent2"/>
                </a:solidFill>
              </a:rPr>
              <a:t> into </a:t>
            </a:r>
            <a:r>
              <a:rPr lang="en-US" sz="1600" b="1" dirty="0">
                <a:solidFill>
                  <a:schemeClr val="accent2"/>
                </a:solidFill>
              </a:rPr>
              <a:t>IMS</a:t>
            </a:r>
            <a:r>
              <a:rPr lang="en-US" sz="1600" dirty="0">
                <a:solidFill>
                  <a:schemeClr val="accent2"/>
                </a:solidFill>
              </a:rPr>
              <a:t> (Institute of Matter and Systems) on July 1st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Cleanroom Expansion is underway 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Participating site and coordinating office of NNCI (National Nanotechnology Coordinated Infrastructure)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/>
                </a:solidFill>
              </a:rPr>
              <a:t>Extensive K-graduate Educational and Outreach Programs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1BA08-A907-F710-A122-0ED2A91C38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UGIM 2024</a:t>
            </a:r>
          </a:p>
        </p:txBody>
      </p:sp>
    </p:spTree>
    <p:extLst>
      <p:ext uri="{BB962C8B-B14F-4D97-AF65-F5344CB8AC3E}">
        <p14:creationId xmlns:p14="http://schemas.microsoft.com/office/powerpoint/2010/main" val="750398099"/>
      </p:ext>
    </p:extLst>
  </p:cSld>
  <p:clrMapOvr>
    <a:masterClrMapping/>
  </p:clrMapOvr>
</p:sld>
</file>

<file path=ppt/theme/theme1.xml><?xml version="1.0" encoding="utf-8"?>
<a:theme xmlns:a="http://schemas.openxmlformats.org/drawingml/2006/main" name="IEN Theme-2024">
  <a:themeElements>
    <a:clrScheme name="">
      <a:dk1>
        <a:srgbClr val="808080"/>
      </a:dk1>
      <a:lt1>
        <a:srgbClr val="FFFFFF"/>
      </a:lt1>
      <a:dk2>
        <a:srgbClr val="000000"/>
      </a:dk2>
      <a:lt2>
        <a:srgbClr val="EECD74"/>
      </a:lt2>
      <a:accent1>
        <a:srgbClr val="EEB211"/>
      </a:accent1>
      <a:accent2>
        <a:srgbClr val="002B54"/>
      </a:accent2>
      <a:accent3>
        <a:srgbClr val="AAAAAA"/>
      </a:accent3>
      <a:accent4>
        <a:srgbClr val="DADADA"/>
      </a:accent4>
      <a:accent5>
        <a:srgbClr val="F5D5AA"/>
      </a:accent5>
      <a:accent6>
        <a:srgbClr val="00264B"/>
      </a:accent6>
      <a:hlink>
        <a:srgbClr val="BC9B6A"/>
      </a:hlink>
      <a:folHlink>
        <a:srgbClr val="C5D6E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>
          <a:outerShdw dist="17961" dir="2700000" algn="ctr" rotWithShape="0">
            <a:schemeClr val="bg1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400" b="1" i="0" u="none" strike="noStrike" kern="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ＭＳ Ｐゴシック"/>
            <a:cs typeface="ＭＳ Ｐゴシック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FFFFFF"/>
        </a:dk1>
        <a:lt1>
          <a:srgbClr val="FFFFFF"/>
        </a:lt1>
        <a:dk2>
          <a:srgbClr val="BC9B6A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FFFFFF"/>
        </a:dk1>
        <a:lt1>
          <a:srgbClr val="FFFFFF"/>
        </a:lt1>
        <a:dk2>
          <a:srgbClr val="BC9B6A"/>
        </a:dk2>
        <a:lt2>
          <a:srgbClr val="808080"/>
        </a:lt2>
        <a:accent1>
          <a:srgbClr val="EEB211"/>
        </a:accent1>
        <a:accent2>
          <a:srgbClr val="002B54"/>
        </a:accent2>
        <a:accent3>
          <a:srgbClr val="FFFFFF"/>
        </a:accent3>
        <a:accent4>
          <a:srgbClr val="DADADA"/>
        </a:accent4>
        <a:accent5>
          <a:srgbClr val="F5D5AA"/>
        </a:accent5>
        <a:accent6>
          <a:srgbClr val="00264B"/>
        </a:accent6>
        <a:hlink>
          <a:srgbClr val="EEDFB5"/>
        </a:hlink>
        <a:folHlink>
          <a:srgbClr val="C5D6E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808080"/>
        </a:dk1>
        <a:lt1>
          <a:srgbClr val="FFFFFF"/>
        </a:lt1>
        <a:dk2>
          <a:srgbClr val="000000"/>
        </a:dk2>
        <a:lt2>
          <a:srgbClr val="BC9B6A"/>
        </a:lt2>
        <a:accent1>
          <a:srgbClr val="EEB211"/>
        </a:accent1>
        <a:accent2>
          <a:srgbClr val="002B54"/>
        </a:accent2>
        <a:accent3>
          <a:srgbClr val="AAAAAA"/>
        </a:accent3>
        <a:accent4>
          <a:srgbClr val="DADADA"/>
        </a:accent4>
        <a:accent5>
          <a:srgbClr val="F5D5AA"/>
        </a:accent5>
        <a:accent6>
          <a:srgbClr val="00264B"/>
        </a:accent6>
        <a:hlink>
          <a:srgbClr val="EEDFB5"/>
        </a:hlink>
        <a:folHlink>
          <a:srgbClr val="C5D6E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808080"/>
        </a:dk1>
        <a:lt1>
          <a:srgbClr val="FFFFFF"/>
        </a:lt1>
        <a:dk2>
          <a:srgbClr val="000000"/>
        </a:dk2>
        <a:lt2>
          <a:srgbClr val="EEDFB5"/>
        </a:lt2>
        <a:accent1>
          <a:srgbClr val="EEB211"/>
        </a:accent1>
        <a:accent2>
          <a:srgbClr val="002B54"/>
        </a:accent2>
        <a:accent3>
          <a:srgbClr val="AAAAAA"/>
        </a:accent3>
        <a:accent4>
          <a:srgbClr val="DADADA"/>
        </a:accent4>
        <a:accent5>
          <a:srgbClr val="F5D5AA"/>
        </a:accent5>
        <a:accent6>
          <a:srgbClr val="00264B"/>
        </a:accent6>
        <a:hlink>
          <a:srgbClr val="BC9B6A"/>
        </a:hlink>
        <a:folHlink>
          <a:srgbClr val="C5D6E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EN Theme-2024" id="{E47C3E85-B60E-B446-8CCA-D5C4EEAA653F}" vid="{153F9982-BC60-014C-BB32-6823BC485A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IEN Theme-2024</Template>
  <TotalTime>354</TotalTime>
  <Words>252</Words>
  <Application>Microsoft Macintosh PowerPoint</Application>
  <PresentationFormat>Widescreen</PresentationFormat>
  <Paragraphs>44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Arial</vt:lpstr>
      <vt:lpstr>Wingdings</vt:lpstr>
      <vt:lpstr>IEN Theme-2024</vt:lpstr>
      <vt:lpstr>Georgia Tech - Institute for Electronics and Nanotechnology (IEN) Facility</vt:lpstr>
      <vt:lpstr>Georgia Tech - Institute for Electronics and Nanotechnology (IEN) Facility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Georgia Tech - Institute for Electronics and Nanotechnology (IEN) Facility</dc:title>
  <dc:creator>Chen, Hang</dc:creator>
  <cp:lastModifiedBy>Chen, Hang</cp:lastModifiedBy>
  <cp:revision>5</cp:revision>
  <cp:lastPrinted>2024-06-20T13:04:26Z</cp:lastPrinted>
  <dcterms:created xsi:type="dcterms:W3CDTF">2024-06-17T15:43:04Z</dcterms:created>
  <dcterms:modified xsi:type="dcterms:W3CDTF">2024-06-20T17:01:24Z</dcterms:modified>
</cp:coreProperties>
</file>