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1" r:id="rId2"/>
    <p:sldId id="26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207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3F09D0-13F2-4B6E-B31A-54F1DA91F4C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C9834-42A8-432C-A5FB-9CA7CE0EF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983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90BD7-E1A2-4C9C-9150-FBAB9569C15F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23D190-05FA-4276-9907-0D1619E3E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36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348" y="2425286"/>
            <a:ext cx="3433520" cy="411392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="" xmlns:a16="http://schemas.microsoft.com/office/drawing/2014/main" id="{72C0E254-CB59-448D-A91A-8DA1824D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8528"/>
            <a:ext cx="12192000" cy="69887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CUNY—Advanced Science Research center (ASRC)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F7E50883-A196-46AD-9292-DCCBA5922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1334" y="1027622"/>
            <a:ext cx="4699650" cy="132670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dirty="0"/>
              <a:t>Largest Urban University in the </a:t>
            </a:r>
            <a:r>
              <a:rPr lang="en-US" sz="2000" dirty="0" smtClean="0"/>
              <a:t>US</a:t>
            </a:r>
          </a:p>
          <a:p>
            <a:pPr>
              <a:spcBef>
                <a:spcPts val="600"/>
              </a:spcBef>
            </a:pPr>
            <a:r>
              <a:rPr lang="en-US" sz="2000" dirty="0" smtClean="0"/>
              <a:t>25 Colleges (</a:t>
            </a:r>
            <a:r>
              <a:rPr lang="en-US" sz="2000" dirty="0" smtClean="0"/>
              <a:t>mostly </a:t>
            </a:r>
            <a:r>
              <a:rPr lang="en-US" sz="2000" dirty="0" smtClean="0"/>
              <a:t>2 and 4 year schools)</a:t>
            </a:r>
          </a:p>
          <a:p>
            <a:pPr>
              <a:spcBef>
                <a:spcPts val="600"/>
              </a:spcBef>
            </a:pPr>
            <a:r>
              <a:rPr lang="en-US" sz="2000" dirty="0" smtClean="0"/>
              <a:t>~250,000 Students</a:t>
            </a:r>
            <a:endParaRPr lang="en-US" sz="2000" dirty="0"/>
          </a:p>
          <a:p>
            <a:pPr>
              <a:spcBef>
                <a:spcPts val="600"/>
              </a:spcBef>
            </a:pPr>
            <a:r>
              <a:rPr lang="en-US" sz="2000" dirty="0" smtClean="0"/>
              <a:t>Public: State and City funded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1AFF42D3-80A5-4855-ACB9-A7B7F2B38803}"/>
              </a:ext>
            </a:extLst>
          </p:cNvPr>
          <p:cNvSpPr txBox="1"/>
          <p:nvPr/>
        </p:nvSpPr>
        <p:spPr>
          <a:xfrm>
            <a:off x="8027217" y="5789707"/>
            <a:ext cx="1572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Main Entrance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2C12A77D-D45C-4237-AE4E-0DB47C8DC114}"/>
              </a:ext>
            </a:extLst>
          </p:cNvPr>
          <p:cNvSpPr txBox="1"/>
          <p:nvPr/>
        </p:nvSpPr>
        <p:spPr>
          <a:xfrm>
            <a:off x="8027217" y="2813304"/>
            <a:ext cx="1750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Avian </a:t>
            </a:r>
          </a:p>
          <a:p>
            <a:r>
              <a:rPr lang="en-US" b="1" dirty="0">
                <a:solidFill>
                  <a:schemeClr val="bg1"/>
                </a:solidFill>
              </a:rPr>
              <a:t>Outdoor Seating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266" t="24529" r="13237" b="707"/>
          <a:stretch/>
        </p:blipFill>
        <p:spPr>
          <a:xfrm>
            <a:off x="6096001" y="4005580"/>
            <a:ext cx="5463065" cy="265612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819559" y="1699622"/>
            <a:ext cx="290101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Completed </a:t>
            </a:r>
            <a:r>
              <a:rPr lang="en-US" dirty="0"/>
              <a:t>in </a:t>
            </a:r>
            <a:r>
              <a:rPr lang="en-US" dirty="0" smtClean="0"/>
              <a:t>2014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~ $</a:t>
            </a:r>
            <a:r>
              <a:rPr lang="en-US" dirty="0"/>
              <a:t>1 Billion </a:t>
            </a:r>
            <a:r>
              <a:rPr lang="en-US" dirty="0" smtClean="0"/>
              <a:t>(NYS </a:t>
            </a:r>
            <a:r>
              <a:rPr lang="en-US" dirty="0"/>
              <a:t>and </a:t>
            </a:r>
            <a:r>
              <a:rPr lang="en-US" dirty="0" smtClean="0"/>
              <a:t>NYC)</a:t>
            </a:r>
            <a:endParaRPr lang="en-US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 NYC tech hub for: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CUNY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External Academic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Start-ups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Industry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 smtClean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4"/>
          <a:srcRect t="19649" b="14365"/>
          <a:stretch/>
        </p:blipFill>
        <p:spPr>
          <a:xfrm>
            <a:off x="219147" y="2872959"/>
            <a:ext cx="2171215" cy="91082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6930" y="1003483"/>
            <a:ext cx="6526799" cy="687491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8901071" y="1940264"/>
            <a:ext cx="3084733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16 Core facilities  </a:t>
            </a:r>
            <a:endParaRPr lang="en-US" dirty="0" smtClean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5 </a:t>
            </a:r>
            <a:r>
              <a:rPr lang="en-US" dirty="0"/>
              <a:t>initiatives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Nanoscience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Photonics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Structural Biology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Neuroscience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Environmental </a:t>
            </a:r>
            <a:r>
              <a:rPr lang="en-US" sz="1600" dirty="0" smtClean="0"/>
              <a:t>Science</a:t>
            </a:r>
          </a:p>
        </p:txBody>
      </p:sp>
      <p:sp>
        <p:nvSpPr>
          <p:cNvPr id="21" name="5-Point Star 20"/>
          <p:cNvSpPr/>
          <p:nvPr/>
        </p:nvSpPr>
        <p:spPr>
          <a:xfrm>
            <a:off x="2798318" y="3328370"/>
            <a:ext cx="314289" cy="308326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 rot="4252479">
            <a:off x="3819508" y="2353799"/>
            <a:ext cx="248146" cy="1690418"/>
          </a:xfrm>
          <a:prstGeom prst="downArrow">
            <a:avLst>
              <a:gd name="adj1" fmla="val 25389"/>
              <a:gd name="adj2" fmla="val 49892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4756053" y="2696734"/>
            <a:ext cx="783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ASRC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5539936" y="1478602"/>
            <a:ext cx="0" cy="514429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00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-20596"/>
            <a:ext cx="12192000" cy="110594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08ED5C-38F6-42E3-9D30-9E823E2B8DC7}"/>
              </a:ext>
            </a:extLst>
          </p:cNvPr>
          <p:cNvSpPr txBox="1"/>
          <p:nvPr/>
        </p:nvSpPr>
        <p:spPr>
          <a:xfrm>
            <a:off x="932603" y="4407439"/>
            <a:ext cx="387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Exploring Novel Anti-gravity Paperclips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4203" y="1177192"/>
            <a:ext cx="2883657" cy="28530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459" y="1270604"/>
            <a:ext cx="1505967" cy="259900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/>
          <a:srcRect t="12718" b="12288"/>
          <a:stretch/>
        </p:blipFill>
        <p:spPr>
          <a:xfrm>
            <a:off x="1402834" y="83070"/>
            <a:ext cx="6700309" cy="9058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/>
          <a:srcRect t="19649" b="14365"/>
          <a:stretch/>
        </p:blipFill>
        <p:spPr>
          <a:xfrm>
            <a:off x="9309370" y="83070"/>
            <a:ext cx="2161362" cy="906689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5689894" y="4104714"/>
            <a:ext cx="6289134" cy="2747685"/>
            <a:chOff x="5592614" y="4211722"/>
            <a:chExt cx="6289134" cy="2747685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6"/>
            <a:srcRect b="36620"/>
            <a:stretch/>
          </p:blipFill>
          <p:spPr>
            <a:xfrm>
              <a:off x="5592614" y="4211722"/>
              <a:ext cx="6289134" cy="2747685"/>
            </a:xfrm>
            <a:prstGeom prst="rect">
              <a:avLst/>
            </a:prstGeom>
          </p:spPr>
        </p:pic>
        <p:sp>
          <p:nvSpPr>
            <p:cNvPr id="25" name="Oval 24"/>
            <p:cNvSpPr/>
            <p:nvPr/>
          </p:nvSpPr>
          <p:spPr>
            <a:xfrm>
              <a:off x="6045710" y="4592104"/>
              <a:ext cx="1459149" cy="777563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E7C40C09-6E69-4B11-874C-0A5254CA1C64}"/>
              </a:ext>
            </a:extLst>
          </p:cNvPr>
          <p:cNvSpPr txBox="1">
            <a:spLocks/>
          </p:cNvSpPr>
          <p:nvPr/>
        </p:nvSpPr>
        <p:spPr>
          <a:xfrm>
            <a:off x="1402834" y="5906610"/>
            <a:ext cx="4630370" cy="6225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en-US" sz="1800" b="1" u="sng" dirty="0" smtClean="0"/>
              <a:t>Talk to me about</a:t>
            </a:r>
            <a:r>
              <a:rPr lang="en-US" sz="1800" b="1" dirty="0" smtClean="0"/>
              <a:t>:  AI in shared-user </a:t>
            </a:r>
            <a:r>
              <a:rPr lang="en-US" sz="1800" b="1" dirty="0" err="1" smtClean="0"/>
              <a:t>Nanofabs</a:t>
            </a:r>
            <a:r>
              <a:rPr lang="en-US" sz="1800" b="1" dirty="0" smtClean="0"/>
              <a:t> </a:t>
            </a:r>
            <a:r>
              <a:rPr lang="en-US" sz="1800" dirty="0" smtClean="0"/>
              <a:t>Samantha Roberts </a:t>
            </a:r>
            <a:r>
              <a:rPr lang="en-US" sz="1800" dirty="0"/>
              <a:t>(sroberts@gc.cuny.edu)</a:t>
            </a:r>
            <a:endParaRPr lang="en-US" sz="1800" dirty="0" smtClean="0"/>
          </a:p>
          <a:p>
            <a:endParaRPr lang="en-US" sz="2000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="" xmlns:a16="http://schemas.microsoft.com/office/drawing/2014/main" id="{E7C40C09-6E69-4B11-874C-0A5254CA1C64}"/>
              </a:ext>
            </a:extLst>
          </p:cNvPr>
          <p:cNvSpPr txBox="1">
            <a:spLocks/>
          </p:cNvSpPr>
          <p:nvPr/>
        </p:nvSpPr>
        <p:spPr>
          <a:xfrm>
            <a:off x="729575" y="5178143"/>
            <a:ext cx="4766553" cy="629271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en-US" sz="1900" b="1" dirty="0" smtClean="0"/>
              <a:t> </a:t>
            </a:r>
            <a:r>
              <a:rPr lang="en-US" sz="1900" b="1" u="sng" dirty="0" err="1" smtClean="0"/>
              <a:t>Wishlist</a:t>
            </a:r>
            <a:r>
              <a:rPr lang="en-US" sz="1900" b="1" u="sng" dirty="0" smtClean="0"/>
              <a:t>:</a:t>
            </a:r>
            <a:r>
              <a:rPr lang="en-US" sz="1900" b="1" dirty="0" smtClean="0"/>
              <a:t>  </a:t>
            </a:r>
            <a:r>
              <a:rPr lang="en-US" sz="1800" dirty="0" smtClean="0"/>
              <a:t>$$, Etchers, Redundant backup systems, 	</a:t>
            </a:r>
          </a:p>
          <a:p>
            <a:pPr marL="0" indent="0" algn="ctr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en-US" sz="1800" dirty="0" smtClean="0"/>
              <a:t>       </a:t>
            </a:r>
            <a:r>
              <a:rPr lang="en-US" sz="1800" dirty="0" err="1" smtClean="0"/>
              <a:t>Nanofab</a:t>
            </a:r>
            <a:r>
              <a:rPr lang="en-US" sz="1800" dirty="0" smtClean="0"/>
              <a:t> Research Support</a:t>
            </a:r>
            <a:endParaRPr lang="en-US" sz="1800" dirty="0"/>
          </a:p>
        </p:txBody>
      </p:sp>
      <p:sp>
        <p:nvSpPr>
          <p:cNvPr id="24" name="TextBox 23"/>
          <p:cNvSpPr txBox="1"/>
          <p:nvPr/>
        </p:nvSpPr>
        <p:spPr>
          <a:xfrm>
            <a:off x="729574" y="1183578"/>
            <a:ext cx="4766553" cy="3916457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700" dirty="0" smtClean="0"/>
              <a:t>5,000 sq. feet CR and chase areas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700" dirty="0" smtClean="0"/>
              <a:t>5 staff members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700" dirty="0" smtClean="0"/>
              <a:t>(2) technicians (1) staff scientist  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700" dirty="0" smtClean="0"/>
              <a:t>Lab Manager and Director</a:t>
            </a:r>
            <a:endParaRPr lang="en-US" sz="1700" dirty="0"/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700" dirty="0" smtClean="0"/>
              <a:t>40 </a:t>
            </a:r>
            <a:r>
              <a:rPr lang="en-US" sz="1700" dirty="0"/>
              <a:t>interlocked tools </a:t>
            </a:r>
            <a:r>
              <a:rPr lang="en-US" sz="1700" dirty="0" smtClean="0"/>
              <a:t>(10+ not interlocked)</a:t>
            </a:r>
            <a:endParaRPr lang="en-US" sz="1700" dirty="0"/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700" dirty="0" smtClean="0"/>
              <a:t>~</a:t>
            </a:r>
            <a:r>
              <a:rPr lang="en-US" sz="1700" dirty="0"/>
              <a:t>170 users/year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700" dirty="0" smtClean="0"/>
              <a:t>~ </a:t>
            </a:r>
            <a:r>
              <a:rPr lang="en-US" sz="1700" dirty="0"/>
              <a:t>60 pi’s represented per </a:t>
            </a:r>
            <a:r>
              <a:rPr lang="en-US" sz="1700" dirty="0" smtClean="0"/>
              <a:t>year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700" dirty="0"/>
              <a:t>Over 50% of users are external </a:t>
            </a:r>
            <a:r>
              <a:rPr lang="en-US" sz="1700" dirty="0" smtClean="0"/>
              <a:t>academic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700" dirty="0" smtClean="0"/>
              <a:t>Photonics is the dominant field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700" dirty="0" smtClean="0"/>
              <a:t>E-Beam Lithography drives lab usage</a:t>
            </a:r>
            <a:endParaRPr lang="en-US" sz="1700" dirty="0"/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700" dirty="0" smtClean="0"/>
              <a:t>$</a:t>
            </a:r>
            <a:r>
              <a:rPr lang="en-US" sz="1700" dirty="0"/>
              <a:t>1.3M </a:t>
            </a:r>
            <a:r>
              <a:rPr lang="en-US" sz="1700" dirty="0" smtClean="0"/>
              <a:t>budget </a:t>
            </a:r>
            <a:r>
              <a:rPr lang="en-US" sz="1700" dirty="0"/>
              <a:t>for tools and staff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700" dirty="0"/>
              <a:t>~</a:t>
            </a:r>
            <a:r>
              <a:rPr lang="en-US" sz="1700" dirty="0" smtClean="0"/>
              <a:t> 40</a:t>
            </a:r>
            <a:r>
              <a:rPr lang="en-US" sz="1700" dirty="0"/>
              <a:t>% </a:t>
            </a:r>
            <a:r>
              <a:rPr lang="en-US" sz="1700" dirty="0" smtClean="0"/>
              <a:t>tool revenue</a:t>
            </a:r>
            <a:r>
              <a:rPr lang="en-US" sz="1700" dirty="0"/>
              <a:t>, </a:t>
            </a:r>
            <a:r>
              <a:rPr lang="en-US" sz="1700" dirty="0" smtClean="0"/>
              <a:t>Staff: NYS Tax Levy, ASRC subsidizes the remainder</a:t>
            </a:r>
          </a:p>
        </p:txBody>
      </p:sp>
      <p:sp>
        <p:nvSpPr>
          <p:cNvPr id="29" name="Down Arrow 28"/>
          <p:cNvSpPr/>
          <p:nvPr/>
        </p:nvSpPr>
        <p:spPr>
          <a:xfrm rot="17419838">
            <a:off x="5175931" y="3505685"/>
            <a:ext cx="168601" cy="1841535"/>
          </a:xfrm>
          <a:prstGeom prst="downArrow">
            <a:avLst>
              <a:gd name="adj1" fmla="val 25389"/>
              <a:gd name="adj2" fmla="val 49892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 rot="15064831">
            <a:off x="5691326" y="2048999"/>
            <a:ext cx="189578" cy="2074784"/>
          </a:xfrm>
          <a:prstGeom prst="downArrow">
            <a:avLst>
              <a:gd name="adj1" fmla="val 25389"/>
              <a:gd name="adj2" fmla="val 49892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5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2544</TotalTime>
  <Words>184</Words>
  <Application>Microsoft Office PowerPoint</Application>
  <PresentationFormat>Widescreen</PresentationFormat>
  <Paragraphs>39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CUNY—Advanced Science Research center (ASRC)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Sam</cp:lastModifiedBy>
  <cp:revision>66</cp:revision>
  <dcterms:created xsi:type="dcterms:W3CDTF">2024-05-27T00:13:45Z</dcterms:created>
  <dcterms:modified xsi:type="dcterms:W3CDTF">2024-06-19T14:21:43Z</dcterms:modified>
</cp:coreProperties>
</file>