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570" r:id="rId2"/>
    <p:sldId id="571"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056" autoAdjust="0"/>
    <p:restoredTop sz="49160" autoAdjust="0"/>
  </p:normalViewPr>
  <p:slideViewPr>
    <p:cSldViewPr>
      <p:cViewPr varScale="1">
        <p:scale>
          <a:sx n="38" d="100"/>
          <a:sy n="38" d="100"/>
        </p:scale>
        <p:origin x="931" y="38"/>
      </p:cViewPr>
      <p:guideLst>
        <p:guide orient="horz" pos="2160"/>
        <p:guide pos="3840"/>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image" Target="../media/image51.png"/><Relationship Id="rId5" Type="http://schemas.openxmlformats.org/officeDocument/2006/relationships/image" Target="../media/image55.png"/><Relationship Id="rId4" Type="http://schemas.openxmlformats.org/officeDocument/2006/relationships/image" Target="../media/image5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3.png"/><Relationship Id="rId1" Type="http://schemas.openxmlformats.org/officeDocument/2006/relationships/image" Target="../media/image51.png"/><Relationship Id="rId5" Type="http://schemas.openxmlformats.org/officeDocument/2006/relationships/image" Target="../media/image55.png"/><Relationship Id="rId4" Type="http://schemas.openxmlformats.org/officeDocument/2006/relationships/image" Target="../media/image5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F89E0B-B081-437E-A3B4-C0D5274ED6B1}"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4E6D0AC5-7CA7-4F6D-9305-C20DE6D96795}">
      <dgm:prSet phldrT="[Text]" custT="1"/>
      <dgm:spPr>
        <a:solidFill>
          <a:srgbClr val="C00000"/>
        </a:solidFill>
      </dgm:spPr>
      <dgm:t>
        <a:bodyPr/>
        <a:lstStyle/>
        <a:p>
          <a:r>
            <a:rPr lang="en-US" sz="1400" dirty="0"/>
            <a:t>REU</a:t>
          </a:r>
        </a:p>
      </dgm:t>
    </dgm:pt>
    <dgm:pt modelId="{FE8B2401-5CE8-4184-8F26-CB6D34406483}" type="parTrans" cxnId="{B3D6F754-030D-4583-8864-99B5470AE05F}">
      <dgm:prSet/>
      <dgm:spPr/>
      <dgm:t>
        <a:bodyPr/>
        <a:lstStyle/>
        <a:p>
          <a:endParaRPr lang="en-US"/>
        </a:p>
      </dgm:t>
    </dgm:pt>
    <dgm:pt modelId="{79F6B445-AFAF-45A3-81B9-C608E934ECAC}" type="sibTrans" cxnId="{B3D6F754-030D-4583-8864-99B5470AE05F}">
      <dgm:prSet/>
      <dgm:spPr>
        <a:blipFill rotWithShape="0">
          <a:blip xmlns:r="http://schemas.openxmlformats.org/officeDocument/2006/relationships" r:embed="rId1"/>
          <a:srcRect/>
          <a:stretch>
            <a:fillRect l="-14000" r="-14000"/>
          </a:stretch>
        </a:blipFill>
      </dgm:spPr>
      <dgm:t>
        <a:bodyPr/>
        <a:lstStyle/>
        <a:p>
          <a:r>
            <a:rPr lang="en-US" dirty="0"/>
            <a:t>ATLAS</a:t>
          </a:r>
        </a:p>
      </dgm:t>
    </dgm:pt>
    <dgm:pt modelId="{B73F45D1-E71F-4B7E-9DF7-671965B8317A}">
      <dgm:prSet phldrT="[Text]" custT="1"/>
      <dgm:spPr>
        <a:solidFill>
          <a:srgbClr val="C00000"/>
        </a:solidFill>
      </dgm:spPr>
      <dgm:t>
        <a:bodyPr/>
        <a:lstStyle/>
        <a:p>
          <a:r>
            <a:rPr lang="en-US" sz="700" dirty="0"/>
            <a:t>Workforce Development </a:t>
          </a:r>
        </a:p>
      </dgm:t>
    </dgm:pt>
    <dgm:pt modelId="{49E68A87-D584-4CE9-ACD5-1DD876688F7E}" type="parTrans" cxnId="{B8815C33-2D3A-4881-940F-BC5DEE67BFCF}">
      <dgm:prSet/>
      <dgm:spPr/>
      <dgm:t>
        <a:bodyPr/>
        <a:lstStyle/>
        <a:p>
          <a:endParaRPr lang="en-US"/>
        </a:p>
      </dgm:t>
    </dgm:pt>
    <dgm:pt modelId="{E3C88F31-A9BB-4BF0-A599-991844A956A7}" type="sibTrans" cxnId="{B8815C33-2D3A-4881-940F-BC5DEE67BFCF}">
      <dgm:prSet/>
      <dgm:spPr>
        <a:blipFill rotWithShape="0">
          <a:blip xmlns:r="http://schemas.openxmlformats.org/officeDocument/2006/relationships" r:embed="rId2"/>
          <a:srcRect/>
          <a:stretch>
            <a:fillRect t="-16000" b="-16000"/>
          </a:stretch>
        </a:blipFill>
      </dgm:spPr>
      <dgm:t>
        <a:bodyPr/>
        <a:lstStyle/>
        <a:p>
          <a:r>
            <a:rPr lang="en-US" dirty="0"/>
            <a:t>Nanooze</a:t>
          </a:r>
        </a:p>
      </dgm:t>
    </dgm:pt>
    <dgm:pt modelId="{EEDD44B5-EE37-4676-A6E9-B8D5B48EE7A0}">
      <dgm:prSet phldrT="[Text]"/>
      <dgm:spPr/>
      <dgm:t>
        <a:bodyPr/>
        <a:lstStyle/>
        <a:p>
          <a:endParaRPr lang="en-US" dirty="0"/>
        </a:p>
      </dgm:t>
    </dgm:pt>
    <dgm:pt modelId="{EAF8B6FB-CC2B-4032-8D68-73E17A0BE020}" type="parTrans" cxnId="{2C38E6D5-2933-46F8-9622-4A427FECBDE7}">
      <dgm:prSet/>
      <dgm:spPr/>
      <dgm:t>
        <a:bodyPr/>
        <a:lstStyle/>
        <a:p>
          <a:endParaRPr lang="en-US"/>
        </a:p>
      </dgm:t>
    </dgm:pt>
    <dgm:pt modelId="{71DD84A4-ED5B-4002-B690-3B3157B5C06E}" type="sibTrans" cxnId="{2C38E6D5-2933-46F8-9622-4A427FECBDE7}">
      <dgm:prSet/>
      <dgm:spPr/>
      <dgm:t>
        <a:bodyPr/>
        <a:lstStyle/>
        <a:p>
          <a:endParaRPr lang="en-US"/>
        </a:p>
      </dgm:t>
    </dgm:pt>
    <dgm:pt modelId="{0593593D-83B0-4231-8732-BF8147207245}">
      <dgm:prSet phldrT="[Text]" custT="1"/>
      <dgm:spPr>
        <a:solidFill>
          <a:srgbClr val="C00000"/>
        </a:solidFill>
      </dgm:spPr>
      <dgm:t>
        <a:bodyPr/>
        <a:lstStyle/>
        <a:p>
          <a:r>
            <a:rPr lang="en-US" sz="1100" dirty="0"/>
            <a:t>TCN Short Course </a:t>
          </a:r>
        </a:p>
      </dgm:t>
    </dgm:pt>
    <dgm:pt modelId="{A02FF7D2-A8C5-49BC-BBC8-4B8F399A7FB0}" type="parTrans" cxnId="{38621FF9-1A91-4961-938F-02A92A5BC366}">
      <dgm:prSet/>
      <dgm:spPr/>
      <dgm:t>
        <a:bodyPr/>
        <a:lstStyle/>
        <a:p>
          <a:endParaRPr lang="en-US"/>
        </a:p>
      </dgm:t>
    </dgm:pt>
    <dgm:pt modelId="{342656BB-C05F-4537-8017-27C6715DC0D3}" type="sibTrans" cxnId="{38621FF9-1A91-4961-938F-02A92A5BC366}">
      <dgm:prSet custT="1"/>
      <dgm:spPr>
        <a:blipFill rotWithShape="0">
          <a:blip xmlns:r="http://schemas.openxmlformats.org/officeDocument/2006/relationships" r:embed="rId3"/>
          <a:srcRect/>
          <a:stretch>
            <a:fillRect/>
          </a:stretch>
        </a:blipFill>
      </dgm:spPr>
      <dgm:t>
        <a:bodyPr/>
        <a:lstStyle/>
        <a:p>
          <a:r>
            <a:rPr lang="en-US" sz="1800" dirty="0"/>
            <a:t>4-H</a:t>
          </a:r>
        </a:p>
      </dgm:t>
    </dgm:pt>
    <dgm:pt modelId="{515289F4-3C84-4293-9B4A-F592092FE92B}">
      <dgm:prSet phldrT="[Text]" custT="1"/>
      <dgm:spPr>
        <a:solidFill>
          <a:srgbClr val="C00000"/>
        </a:solidFill>
      </dgm:spPr>
      <dgm:t>
        <a:bodyPr/>
        <a:lstStyle/>
        <a:p>
          <a:r>
            <a:rPr lang="en-US" sz="1200" dirty="0"/>
            <a:t>ATLAS</a:t>
          </a:r>
        </a:p>
      </dgm:t>
    </dgm:pt>
    <dgm:pt modelId="{59301DB4-710D-4271-91F9-67065876B42D}" type="parTrans" cxnId="{C62AC0FE-6FC2-494F-B1BC-25502E8CBD9D}">
      <dgm:prSet/>
      <dgm:spPr/>
      <dgm:t>
        <a:bodyPr/>
        <a:lstStyle/>
        <a:p>
          <a:endParaRPr lang="en-US"/>
        </a:p>
      </dgm:t>
    </dgm:pt>
    <dgm:pt modelId="{44CCD37D-FD7F-408A-851E-ECFE73F7D73F}" type="sibTrans" cxnId="{C62AC0FE-6FC2-494F-B1BC-25502E8CBD9D}">
      <dgm:prSet custT="1"/>
      <dgm:spPr>
        <a:solidFill>
          <a:srgbClr val="C00000"/>
        </a:solidFill>
      </dgm:spPr>
      <dgm:t>
        <a:bodyPr/>
        <a:lstStyle/>
        <a:p>
          <a:r>
            <a:rPr lang="en-US" sz="1400" dirty="0"/>
            <a:t>IREU</a:t>
          </a:r>
        </a:p>
      </dgm:t>
    </dgm:pt>
    <dgm:pt modelId="{8EDD5EF5-5A51-4F5B-BA65-8145F24CD754}">
      <dgm:prSet phldrT="[Text]"/>
      <dgm:spPr>
        <a:blipFill rotWithShape="0">
          <a:blip xmlns:r="http://schemas.openxmlformats.org/officeDocument/2006/relationships" r:embed="rId4"/>
          <a:srcRect/>
          <a:stretch>
            <a:fillRect t="-12000" b="-12000"/>
          </a:stretch>
        </a:blipFill>
      </dgm:spPr>
      <dgm:t>
        <a:bodyPr/>
        <a:lstStyle/>
        <a:p>
          <a:endParaRPr lang="en-US" dirty="0"/>
        </a:p>
      </dgm:t>
    </dgm:pt>
    <dgm:pt modelId="{FC9AAC31-7E87-4BB6-AD11-2F505AB33973}" type="sibTrans" cxnId="{237C0632-57E5-4615-A43B-E6B2A303E88C}">
      <dgm:prSet/>
      <dgm:spPr>
        <a:blipFill rotWithShape="0">
          <a:blip xmlns:r="http://schemas.openxmlformats.org/officeDocument/2006/relationships" r:embed="rId5"/>
          <a:srcRect/>
          <a:stretch>
            <a:fillRect l="-25000" r="-25000"/>
          </a:stretch>
        </a:blipFill>
      </dgm:spPr>
      <dgm:t>
        <a:bodyPr/>
        <a:lstStyle/>
        <a:p>
          <a:r>
            <a:rPr lang="en-US" dirty="0"/>
            <a:t>BOCES</a:t>
          </a:r>
        </a:p>
      </dgm:t>
    </dgm:pt>
    <dgm:pt modelId="{93C03F56-AC3A-4772-8CA5-BAD44C0A29B9}" type="parTrans" cxnId="{237C0632-57E5-4615-A43B-E6B2A303E88C}">
      <dgm:prSet/>
      <dgm:spPr/>
      <dgm:t>
        <a:bodyPr/>
        <a:lstStyle/>
        <a:p>
          <a:endParaRPr lang="en-US"/>
        </a:p>
      </dgm:t>
    </dgm:pt>
    <dgm:pt modelId="{4DF466CA-C884-46A5-A247-2AA8AB6C4291}" type="pres">
      <dgm:prSet presAssocID="{2FF89E0B-B081-437E-A3B4-C0D5274ED6B1}" presName="Name0" presStyleCnt="0">
        <dgm:presLayoutVars>
          <dgm:chMax/>
          <dgm:chPref/>
          <dgm:dir/>
          <dgm:animLvl val="lvl"/>
        </dgm:presLayoutVars>
      </dgm:prSet>
      <dgm:spPr/>
    </dgm:pt>
    <dgm:pt modelId="{25378A64-511C-4B74-B645-7A14342C6D2B}" type="pres">
      <dgm:prSet presAssocID="{4E6D0AC5-7CA7-4F6D-9305-C20DE6D96795}" presName="composite" presStyleCnt="0"/>
      <dgm:spPr/>
    </dgm:pt>
    <dgm:pt modelId="{350FA294-8B0D-4B91-9239-ABB3A485D2F2}" type="pres">
      <dgm:prSet presAssocID="{4E6D0AC5-7CA7-4F6D-9305-C20DE6D96795}" presName="Parent1" presStyleLbl="node1" presStyleIdx="0" presStyleCnt="10">
        <dgm:presLayoutVars>
          <dgm:chMax val="1"/>
          <dgm:chPref val="1"/>
          <dgm:bulletEnabled val="1"/>
        </dgm:presLayoutVars>
      </dgm:prSet>
      <dgm:spPr/>
    </dgm:pt>
    <dgm:pt modelId="{FDCA612C-5350-4997-A02F-5189E86B966D}" type="pres">
      <dgm:prSet presAssocID="{4E6D0AC5-7CA7-4F6D-9305-C20DE6D96795}" presName="Childtext1" presStyleLbl="revTx" presStyleIdx="0" presStyleCnt="5">
        <dgm:presLayoutVars>
          <dgm:chMax val="0"/>
          <dgm:chPref val="0"/>
          <dgm:bulletEnabled val="1"/>
        </dgm:presLayoutVars>
      </dgm:prSet>
      <dgm:spPr/>
    </dgm:pt>
    <dgm:pt modelId="{84ED28B3-D559-486D-A493-8095193C10E6}" type="pres">
      <dgm:prSet presAssocID="{4E6D0AC5-7CA7-4F6D-9305-C20DE6D96795}" presName="BalanceSpacing" presStyleCnt="0"/>
      <dgm:spPr/>
    </dgm:pt>
    <dgm:pt modelId="{242DEA0A-67F7-4A1B-AFC9-D769F31ED4D4}" type="pres">
      <dgm:prSet presAssocID="{4E6D0AC5-7CA7-4F6D-9305-C20DE6D96795}" presName="BalanceSpacing1" presStyleCnt="0"/>
      <dgm:spPr/>
    </dgm:pt>
    <dgm:pt modelId="{A909D8A2-06EA-4947-9A0F-CBB4590F27B1}" type="pres">
      <dgm:prSet presAssocID="{79F6B445-AFAF-45A3-81B9-C608E934ECAC}" presName="Accent1Text" presStyleLbl="node1" presStyleIdx="1" presStyleCnt="10"/>
      <dgm:spPr/>
    </dgm:pt>
    <dgm:pt modelId="{9E5FB692-56D2-47FE-87AD-6460BA509E57}" type="pres">
      <dgm:prSet presAssocID="{79F6B445-AFAF-45A3-81B9-C608E934ECAC}" presName="spaceBetweenRectangles" presStyleCnt="0"/>
      <dgm:spPr/>
    </dgm:pt>
    <dgm:pt modelId="{A3C0DC12-E9E4-40AA-BE5F-7DF49DC8AD23}" type="pres">
      <dgm:prSet presAssocID="{515289F4-3C84-4293-9B4A-F592092FE92B}" presName="composite" presStyleCnt="0"/>
      <dgm:spPr/>
    </dgm:pt>
    <dgm:pt modelId="{C8F4960A-93FF-4A5A-9C39-64E22DFD2782}" type="pres">
      <dgm:prSet presAssocID="{515289F4-3C84-4293-9B4A-F592092FE92B}" presName="Parent1" presStyleLbl="node1" presStyleIdx="2" presStyleCnt="10">
        <dgm:presLayoutVars>
          <dgm:chMax val="1"/>
          <dgm:chPref val="1"/>
          <dgm:bulletEnabled val="1"/>
        </dgm:presLayoutVars>
      </dgm:prSet>
      <dgm:spPr/>
    </dgm:pt>
    <dgm:pt modelId="{02264E17-3BC0-4292-B0C3-3798777CE69C}" type="pres">
      <dgm:prSet presAssocID="{515289F4-3C84-4293-9B4A-F592092FE92B}" presName="Childtext1" presStyleLbl="revTx" presStyleIdx="1" presStyleCnt="5">
        <dgm:presLayoutVars>
          <dgm:chMax val="0"/>
          <dgm:chPref val="0"/>
          <dgm:bulletEnabled val="1"/>
        </dgm:presLayoutVars>
      </dgm:prSet>
      <dgm:spPr/>
    </dgm:pt>
    <dgm:pt modelId="{31CA2A3A-FD05-4076-BC69-8F9C667C2F4F}" type="pres">
      <dgm:prSet presAssocID="{515289F4-3C84-4293-9B4A-F592092FE92B}" presName="BalanceSpacing" presStyleCnt="0"/>
      <dgm:spPr/>
    </dgm:pt>
    <dgm:pt modelId="{82973336-03C7-4EE3-A7D6-BCC4186CBCB4}" type="pres">
      <dgm:prSet presAssocID="{515289F4-3C84-4293-9B4A-F592092FE92B}" presName="BalanceSpacing1" presStyleCnt="0"/>
      <dgm:spPr/>
    </dgm:pt>
    <dgm:pt modelId="{A0B2CA20-1CA8-4CFF-BC7B-0BB4F4B1FEA6}" type="pres">
      <dgm:prSet presAssocID="{44CCD37D-FD7F-408A-851E-ECFE73F7D73F}" presName="Accent1Text" presStyleLbl="node1" presStyleIdx="3" presStyleCnt="10"/>
      <dgm:spPr/>
    </dgm:pt>
    <dgm:pt modelId="{977553ED-05EF-4D0C-9BC9-24985E61E9EF}" type="pres">
      <dgm:prSet presAssocID="{44CCD37D-FD7F-408A-851E-ECFE73F7D73F}" presName="spaceBetweenRectangles" presStyleCnt="0"/>
      <dgm:spPr/>
    </dgm:pt>
    <dgm:pt modelId="{5E2CE9C1-327A-40C6-B67C-0535726F2A15}" type="pres">
      <dgm:prSet presAssocID="{0593593D-83B0-4231-8732-BF8147207245}" presName="composite" presStyleCnt="0"/>
      <dgm:spPr/>
    </dgm:pt>
    <dgm:pt modelId="{E4155BE1-3136-4722-91DA-6A15FC53A812}" type="pres">
      <dgm:prSet presAssocID="{0593593D-83B0-4231-8732-BF8147207245}" presName="Parent1" presStyleLbl="node1" presStyleIdx="4" presStyleCnt="10">
        <dgm:presLayoutVars>
          <dgm:chMax val="1"/>
          <dgm:chPref val="1"/>
          <dgm:bulletEnabled val="1"/>
        </dgm:presLayoutVars>
      </dgm:prSet>
      <dgm:spPr/>
    </dgm:pt>
    <dgm:pt modelId="{08E1215D-41C4-4F63-80F2-2873149FD41A}" type="pres">
      <dgm:prSet presAssocID="{0593593D-83B0-4231-8732-BF8147207245}" presName="Childtext1" presStyleLbl="revTx" presStyleIdx="2" presStyleCnt="5">
        <dgm:presLayoutVars>
          <dgm:chMax val="0"/>
          <dgm:chPref val="0"/>
          <dgm:bulletEnabled val="1"/>
        </dgm:presLayoutVars>
      </dgm:prSet>
      <dgm:spPr/>
    </dgm:pt>
    <dgm:pt modelId="{1AC0C8CC-4BD4-486A-9B3B-2FA9D962F58D}" type="pres">
      <dgm:prSet presAssocID="{0593593D-83B0-4231-8732-BF8147207245}" presName="BalanceSpacing" presStyleCnt="0"/>
      <dgm:spPr/>
    </dgm:pt>
    <dgm:pt modelId="{39855461-C49E-4932-938B-BACBD0856358}" type="pres">
      <dgm:prSet presAssocID="{0593593D-83B0-4231-8732-BF8147207245}" presName="BalanceSpacing1" presStyleCnt="0"/>
      <dgm:spPr/>
    </dgm:pt>
    <dgm:pt modelId="{3A86E3BD-3E5B-4A1F-934F-3575DEF929D4}" type="pres">
      <dgm:prSet presAssocID="{342656BB-C05F-4537-8017-27C6715DC0D3}" presName="Accent1Text" presStyleLbl="node1" presStyleIdx="5" presStyleCnt="10"/>
      <dgm:spPr/>
    </dgm:pt>
    <dgm:pt modelId="{D0F70994-6F21-4289-A678-783402F72C54}" type="pres">
      <dgm:prSet presAssocID="{342656BB-C05F-4537-8017-27C6715DC0D3}" presName="spaceBetweenRectangles" presStyleCnt="0"/>
      <dgm:spPr/>
    </dgm:pt>
    <dgm:pt modelId="{88DA6188-D041-4C8E-A58C-99054F522FCD}" type="pres">
      <dgm:prSet presAssocID="{B73F45D1-E71F-4B7E-9DF7-671965B8317A}" presName="composite" presStyleCnt="0"/>
      <dgm:spPr/>
    </dgm:pt>
    <dgm:pt modelId="{59389801-163F-499D-8984-C5FE924B1017}" type="pres">
      <dgm:prSet presAssocID="{B73F45D1-E71F-4B7E-9DF7-671965B8317A}" presName="Parent1" presStyleLbl="node1" presStyleIdx="6" presStyleCnt="10" custScaleX="114273">
        <dgm:presLayoutVars>
          <dgm:chMax val="1"/>
          <dgm:chPref val="1"/>
          <dgm:bulletEnabled val="1"/>
        </dgm:presLayoutVars>
      </dgm:prSet>
      <dgm:spPr/>
    </dgm:pt>
    <dgm:pt modelId="{1966564C-CB0B-49BC-93AB-36DBC9837743}" type="pres">
      <dgm:prSet presAssocID="{B73F45D1-E71F-4B7E-9DF7-671965B8317A}" presName="Childtext1" presStyleLbl="revTx" presStyleIdx="3" presStyleCnt="5">
        <dgm:presLayoutVars>
          <dgm:chMax val="0"/>
          <dgm:chPref val="0"/>
          <dgm:bulletEnabled val="1"/>
        </dgm:presLayoutVars>
      </dgm:prSet>
      <dgm:spPr/>
    </dgm:pt>
    <dgm:pt modelId="{EF52E056-2F1A-4726-BBDC-28D81B6EF4B4}" type="pres">
      <dgm:prSet presAssocID="{B73F45D1-E71F-4B7E-9DF7-671965B8317A}" presName="BalanceSpacing" presStyleCnt="0"/>
      <dgm:spPr/>
    </dgm:pt>
    <dgm:pt modelId="{8DFE65CE-FD76-47A3-BE79-51A97B216784}" type="pres">
      <dgm:prSet presAssocID="{B73F45D1-E71F-4B7E-9DF7-671965B8317A}" presName="BalanceSpacing1" presStyleCnt="0"/>
      <dgm:spPr/>
    </dgm:pt>
    <dgm:pt modelId="{A9168637-5190-4570-9044-50000C64E299}" type="pres">
      <dgm:prSet presAssocID="{E3C88F31-A9BB-4BF0-A599-991844A956A7}" presName="Accent1Text" presStyleLbl="node1" presStyleIdx="7" presStyleCnt="10" custScaleX="101607" custLinFactNeighborY="-823"/>
      <dgm:spPr/>
    </dgm:pt>
    <dgm:pt modelId="{DA3588BD-0060-4F91-BE3E-821BBACF33D3}" type="pres">
      <dgm:prSet presAssocID="{E3C88F31-A9BB-4BF0-A599-991844A956A7}" presName="spaceBetweenRectangles" presStyleCnt="0"/>
      <dgm:spPr/>
    </dgm:pt>
    <dgm:pt modelId="{8532EC1B-2635-4269-8A00-51A8FE70EB5E}" type="pres">
      <dgm:prSet presAssocID="{8EDD5EF5-5A51-4F5B-BA65-8145F24CD754}" presName="composite" presStyleCnt="0"/>
      <dgm:spPr/>
    </dgm:pt>
    <dgm:pt modelId="{E2064B1C-3192-4860-ACDD-F9EF60831BB9}" type="pres">
      <dgm:prSet presAssocID="{8EDD5EF5-5A51-4F5B-BA65-8145F24CD754}" presName="Parent1" presStyleLbl="node1" presStyleIdx="8" presStyleCnt="10">
        <dgm:presLayoutVars>
          <dgm:chMax val="1"/>
          <dgm:chPref val="1"/>
          <dgm:bulletEnabled val="1"/>
        </dgm:presLayoutVars>
      </dgm:prSet>
      <dgm:spPr/>
    </dgm:pt>
    <dgm:pt modelId="{C45A8188-1766-4F23-8E0A-D2765A3E920D}" type="pres">
      <dgm:prSet presAssocID="{8EDD5EF5-5A51-4F5B-BA65-8145F24CD754}" presName="Childtext1" presStyleLbl="revTx" presStyleIdx="4" presStyleCnt="5">
        <dgm:presLayoutVars>
          <dgm:chMax val="0"/>
          <dgm:chPref val="0"/>
          <dgm:bulletEnabled val="1"/>
        </dgm:presLayoutVars>
      </dgm:prSet>
      <dgm:spPr/>
    </dgm:pt>
    <dgm:pt modelId="{A6186FA0-B835-486E-A845-676F6E02EE57}" type="pres">
      <dgm:prSet presAssocID="{8EDD5EF5-5A51-4F5B-BA65-8145F24CD754}" presName="BalanceSpacing" presStyleCnt="0"/>
      <dgm:spPr/>
    </dgm:pt>
    <dgm:pt modelId="{43688052-9332-4E36-8631-6C355D9D5CBF}" type="pres">
      <dgm:prSet presAssocID="{8EDD5EF5-5A51-4F5B-BA65-8145F24CD754}" presName="BalanceSpacing1" presStyleCnt="0"/>
      <dgm:spPr/>
    </dgm:pt>
    <dgm:pt modelId="{17E31A2E-66C9-4A8E-8DE5-2F3DFC553CA2}" type="pres">
      <dgm:prSet presAssocID="{FC9AAC31-7E87-4BB6-AD11-2F505AB33973}" presName="Accent1Text" presStyleLbl="node1" presStyleIdx="9" presStyleCnt="10"/>
      <dgm:spPr/>
    </dgm:pt>
  </dgm:ptLst>
  <dgm:cxnLst>
    <dgm:cxn modelId="{022BDF1E-89ED-48A7-9882-4E65907E44A7}" type="presOf" srcId="{2FF89E0B-B081-437E-A3B4-C0D5274ED6B1}" destId="{4DF466CA-C884-46A5-A247-2AA8AB6C4291}" srcOrd="0" destOrd="0" presId="urn:microsoft.com/office/officeart/2008/layout/AlternatingHexagons"/>
    <dgm:cxn modelId="{237C0632-57E5-4615-A43B-E6B2A303E88C}" srcId="{2FF89E0B-B081-437E-A3B4-C0D5274ED6B1}" destId="{8EDD5EF5-5A51-4F5B-BA65-8145F24CD754}" srcOrd="4" destOrd="0" parTransId="{93C03F56-AC3A-4772-8CA5-BAD44C0A29B9}" sibTransId="{FC9AAC31-7E87-4BB6-AD11-2F505AB33973}"/>
    <dgm:cxn modelId="{B8815C33-2D3A-4881-940F-BC5DEE67BFCF}" srcId="{2FF89E0B-B081-437E-A3B4-C0D5274ED6B1}" destId="{B73F45D1-E71F-4B7E-9DF7-671965B8317A}" srcOrd="3" destOrd="0" parTransId="{49E68A87-D584-4CE9-ACD5-1DD876688F7E}" sibTransId="{E3C88F31-A9BB-4BF0-A599-991844A956A7}"/>
    <dgm:cxn modelId="{045CC142-5D0B-4F3C-9FA6-178B9DC27EB7}" type="presOf" srcId="{E3C88F31-A9BB-4BF0-A599-991844A956A7}" destId="{A9168637-5190-4570-9044-50000C64E299}" srcOrd="0" destOrd="0" presId="urn:microsoft.com/office/officeart/2008/layout/AlternatingHexagons"/>
    <dgm:cxn modelId="{3EEC5265-608F-4B66-94A5-88029E036437}" type="presOf" srcId="{79F6B445-AFAF-45A3-81B9-C608E934ECAC}" destId="{A909D8A2-06EA-4947-9A0F-CBB4590F27B1}" srcOrd="0" destOrd="0" presId="urn:microsoft.com/office/officeart/2008/layout/AlternatingHexagons"/>
    <dgm:cxn modelId="{B3D6F754-030D-4583-8864-99B5470AE05F}" srcId="{2FF89E0B-B081-437E-A3B4-C0D5274ED6B1}" destId="{4E6D0AC5-7CA7-4F6D-9305-C20DE6D96795}" srcOrd="0" destOrd="0" parTransId="{FE8B2401-5CE8-4184-8F26-CB6D34406483}" sibTransId="{79F6B445-AFAF-45A3-81B9-C608E934ECAC}"/>
    <dgm:cxn modelId="{2D7DEA80-8B32-4950-8CE2-C558782511E5}" type="presOf" srcId="{515289F4-3C84-4293-9B4A-F592092FE92B}" destId="{C8F4960A-93FF-4A5A-9C39-64E22DFD2782}" srcOrd="0" destOrd="0" presId="urn:microsoft.com/office/officeart/2008/layout/AlternatingHexagons"/>
    <dgm:cxn modelId="{A4472381-01CB-4977-8530-B6007FFBE010}" type="presOf" srcId="{EEDD44B5-EE37-4676-A6E9-B8D5B48EE7A0}" destId="{C45A8188-1766-4F23-8E0A-D2765A3E920D}" srcOrd="0" destOrd="0" presId="urn:microsoft.com/office/officeart/2008/layout/AlternatingHexagons"/>
    <dgm:cxn modelId="{85DCE1A4-830B-4FAE-BB17-BE1A0AAF3BA2}" type="presOf" srcId="{FC9AAC31-7E87-4BB6-AD11-2F505AB33973}" destId="{17E31A2E-66C9-4A8E-8DE5-2F3DFC553CA2}" srcOrd="0" destOrd="0" presId="urn:microsoft.com/office/officeart/2008/layout/AlternatingHexagons"/>
    <dgm:cxn modelId="{F05E66A9-FD68-4A2D-B5EB-D988955F920D}" type="presOf" srcId="{342656BB-C05F-4537-8017-27C6715DC0D3}" destId="{3A86E3BD-3E5B-4A1F-934F-3575DEF929D4}" srcOrd="0" destOrd="0" presId="urn:microsoft.com/office/officeart/2008/layout/AlternatingHexagons"/>
    <dgm:cxn modelId="{CC0513AB-B409-48C5-B106-0B62B9C47D57}" type="presOf" srcId="{B73F45D1-E71F-4B7E-9DF7-671965B8317A}" destId="{59389801-163F-499D-8984-C5FE924B1017}" srcOrd="0" destOrd="0" presId="urn:microsoft.com/office/officeart/2008/layout/AlternatingHexagons"/>
    <dgm:cxn modelId="{3AD9F9C6-64A8-4CDC-8A1A-9C077FAC6049}" type="presOf" srcId="{8EDD5EF5-5A51-4F5B-BA65-8145F24CD754}" destId="{E2064B1C-3192-4860-ACDD-F9EF60831BB9}" srcOrd="0" destOrd="0" presId="urn:microsoft.com/office/officeart/2008/layout/AlternatingHexagons"/>
    <dgm:cxn modelId="{2C38E6D5-2933-46F8-9622-4A427FECBDE7}" srcId="{8EDD5EF5-5A51-4F5B-BA65-8145F24CD754}" destId="{EEDD44B5-EE37-4676-A6E9-B8D5B48EE7A0}" srcOrd="0" destOrd="0" parTransId="{EAF8B6FB-CC2B-4032-8D68-73E17A0BE020}" sibTransId="{71DD84A4-ED5B-4002-B690-3B3157B5C06E}"/>
    <dgm:cxn modelId="{EFB75CE2-1ED9-402B-9A43-CE207B8821B6}" type="presOf" srcId="{44CCD37D-FD7F-408A-851E-ECFE73F7D73F}" destId="{A0B2CA20-1CA8-4CFF-BC7B-0BB4F4B1FEA6}" srcOrd="0" destOrd="0" presId="urn:microsoft.com/office/officeart/2008/layout/AlternatingHexagons"/>
    <dgm:cxn modelId="{B9E8F7EC-F568-4490-8C91-5F601BE16E4B}" type="presOf" srcId="{4E6D0AC5-7CA7-4F6D-9305-C20DE6D96795}" destId="{350FA294-8B0D-4B91-9239-ABB3A485D2F2}" srcOrd="0" destOrd="0" presId="urn:microsoft.com/office/officeart/2008/layout/AlternatingHexagons"/>
    <dgm:cxn modelId="{092BABF2-8C70-4BB4-A20D-66BE3340B10F}" type="presOf" srcId="{0593593D-83B0-4231-8732-BF8147207245}" destId="{E4155BE1-3136-4722-91DA-6A15FC53A812}" srcOrd="0" destOrd="0" presId="urn:microsoft.com/office/officeart/2008/layout/AlternatingHexagons"/>
    <dgm:cxn modelId="{38621FF9-1A91-4961-938F-02A92A5BC366}" srcId="{2FF89E0B-B081-437E-A3B4-C0D5274ED6B1}" destId="{0593593D-83B0-4231-8732-BF8147207245}" srcOrd="2" destOrd="0" parTransId="{A02FF7D2-A8C5-49BC-BBC8-4B8F399A7FB0}" sibTransId="{342656BB-C05F-4537-8017-27C6715DC0D3}"/>
    <dgm:cxn modelId="{C62AC0FE-6FC2-494F-B1BC-25502E8CBD9D}" srcId="{2FF89E0B-B081-437E-A3B4-C0D5274ED6B1}" destId="{515289F4-3C84-4293-9B4A-F592092FE92B}" srcOrd="1" destOrd="0" parTransId="{59301DB4-710D-4271-91F9-67065876B42D}" sibTransId="{44CCD37D-FD7F-408A-851E-ECFE73F7D73F}"/>
    <dgm:cxn modelId="{E5FE12EF-CCF6-4AFE-A8CB-8477F284948C}" type="presParOf" srcId="{4DF466CA-C884-46A5-A247-2AA8AB6C4291}" destId="{25378A64-511C-4B74-B645-7A14342C6D2B}" srcOrd="0" destOrd="0" presId="urn:microsoft.com/office/officeart/2008/layout/AlternatingHexagons"/>
    <dgm:cxn modelId="{54EE5AA0-B869-4144-A20F-826485343FD6}" type="presParOf" srcId="{25378A64-511C-4B74-B645-7A14342C6D2B}" destId="{350FA294-8B0D-4B91-9239-ABB3A485D2F2}" srcOrd="0" destOrd="0" presId="urn:microsoft.com/office/officeart/2008/layout/AlternatingHexagons"/>
    <dgm:cxn modelId="{4E7F558D-1AA2-4AA4-8420-7FE5C2E872B9}" type="presParOf" srcId="{25378A64-511C-4B74-B645-7A14342C6D2B}" destId="{FDCA612C-5350-4997-A02F-5189E86B966D}" srcOrd="1" destOrd="0" presId="urn:microsoft.com/office/officeart/2008/layout/AlternatingHexagons"/>
    <dgm:cxn modelId="{9B343AFA-F4EA-4C84-A9EB-014CBF0CF03F}" type="presParOf" srcId="{25378A64-511C-4B74-B645-7A14342C6D2B}" destId="{84ED28B3-D559-486D-A493-8095193C10E6}" srcOrd="2" destOrd="0" presId="urn:microsoft.com/office/officeart/2008/layout/AlternatingHexagons"/>
    <dgm:cxn modelId="{ABEBE655-C0F3-49AB-B8CC-F64E37362070}" type="presParOf" srcId="{25378A64-511C-4B74-B645-7A14342C6D2B}" destId="{242DEA0A-67F7-4A1B-AFC9-D769F31ED4D4}" srcOrd="3" destOrd="0" presId="urn:microsoft.com/office/officeart/2008/layout/AlternatingHexagons"/>
    <dgm:cxn modelId="{279DDEB6-63C1-4A37-A8A4-D0F07E5C7851}" type="presParOf" srcId="{25378A64-511C-4B74-B645-7A14342C6D2B}" destId="{A909D8A2-06EA-4947-9A0F-CBB4590F27B1}" srcOrd="4" destOrd="0" presId="urn:microsoft.com/office/officeart/2008/layout/AlternatingHexagons"/>
    <dgm:cxn modelId="{142CB3A5-B550-4AF4-B818-4E36B5BFAB72}" type="presParOf" srcId="{4DF466CA-C884-46A5-A247-2AA8AB6C4291}" destId="{9E5FB692-56D2-47FE-87AD-6460BA509E57}" srcOrd="1" destOrd="0" presId="urn:microsoft.com/office/officeart/2008/layout/AlternatingHexagons"/>
    <dgm:cxn modelId="{83BABA07-2739-4C90-A0ED-F226AF86EBE3}" type="presParOf" srcId="{4DF466CA-C884-46A5-A247-2AA8AB6C4291}" destId="{A3C0DC12-E9E4-40AA-BE5F-7DF49DC8AD23}" srcOrd="2" destOrd="0" presId="urn:microsoft.com/office/officeart/2008/layout/AlternatingHexagons"/>
    <dgm:cxn modelId="{61213802-A601-4DD3-BA0F-F788A8A1E727}" type="presParOf" srcId="{A3C0DC12-E9E4-40AA-BE5F-7DF49DC8AD23}" destId="{C8F4960A-93FF-4A5A-9C39-64E22DFD2782}" srcOrd="0" destOrd="0" presId="urn:microsoft.com/office/officeart/2008/layout/AlternatingHexagons"/>
    <dgm:cxn modelId="{5A4C4DF3-9EDD-44B5-86BB-7A4CA7FD423B}" type="presParOf" srcId="{A3C0DC12-E9E4-40AA-BE5F-7DF49DC8AD23}" destId="{02264E17-3BC0-4292-B0C3-3798777CE69C}" srcOrd="1" destOrd="0" presId="urn:microsoft.com/office/officeart/2008/layout/AlternatingHexagons"/>
    <dgm:cxn modelId="{D2DDE086-6CB6-43C9-B128-6B75743788FA}" type="presParOf" srcId="{A3C0DC12-E9E4-40AA-BE5F-7DF49DC8AD23}" destId="{31CA2A3A-FD05-4076-BC69-8F9C667C2F4F}" srcOrd="2" destOrd="0" presId="urn:microsoft.com/office/officeart/2008/layout/AlternatingHexagons"/>
    <dgm:cxn modelId="{7C4E9DE7-2AA6-4BBE-81A7-C185703308B9}" type="presParOf" srcId="{A3C0DC12-E9E4-40AA-BE5F-7DF49DC8AD23}" destId="{82973336-03C7-4EE3-A7D6-BCC4186CBCB4}" srcOrd="3" destOrd="0" presId="urn:microsoft.com/office/officeart/2008/layout/AlternatingHexagons"/>
    <dgm:cxn modelId="{B8B35422-A413-461F-973E-2EF3F4D51B7C}" type="presParOf" srcId="{A3C0DC12-E9E4-40AA-BE5F-7DF49DC8AD23}" destId="{A0B2CA20-1CA8-4CFF-BC7B-0BB4F4B1FEA6}" srcOrd="4" destOrd="0" presId="urn:microsoft.com/office/officeart/2008/layout/AlternatingHexagons"/>
    <dgm:cxn modelId="{FC2214E4-F070-4E54-B601-9236C4A3C502}" type="presParOf" srcId="{4DF466CA-C884-46A5-A247-2AA8AB6C4291}" destId="{977553ED-05EF-4D0C-9BC9-24985E61E9EF}" srcOrd="3" destOrd="0" presId="urn:microsoft.com/office/officeart/2008/layout/AlternatingHexagons"/>
    <dgm:cxn modelId="{1A7FC5F8-9B3C-4926-AC9F-FED9A65931F2}" type="presParOf" srcId="{4DF466CA-C884-46A5-A247-2AA8AB6C4291}" destId="{5E2CE9C1-327A-40C6-B67C-0535726F2A15}" srcOrd="4" destOrd="0" presId="urn:microsoft.com/office/officeart/2008/layout/AlternatingHexagons"/>
    <dgm:cxn modelId="{3DBE9FBD-FBC0-4860-B726-EF262C71B2E1}" type="presParOf" srcId="{5E2CE9C1-327A-40C6-B67C-0535726F2A15}" destId="{E4155BE1-3136-4722-91DA-6A15FC53A812}" srcOrd="0" destOrd="0" presId="urn:microsoft.com/office/officeart/2008/layout/AlternatingHexagons"/>
    <dgm:cxn modelId="{91AE496E-C376-4A1A-A288-7BA50249D24D}" type="presParOf" srcId="{5E2CE9C1-327A-40C6-B67C-0535726F2A15}" destId="{08E1215D-41C4-4F63-80F2-2873149FD41A}" srcOrd="1" destOrd="0" presId="urn:microsoft.com/office/officeart/2008/layout/AlternatingHexagons"/>
    <dgm:cxn modelId="{77FDA762-44A3-48D3-A4EF-3AB4BCF0F185}" type="presParOf" srcId="{5E2CE9C1-327A-40C6-B67C-0535726F2A15}" destId="{1AC0C8CC-4BD4-486A-9B3B-2FA9D962F58D}" srcOrd="2" destOrd="0" presId="urn:microsoft.com/office/officeart/2008/layout/AlternatingHexagons"/>
    <dgm:cxn modelId="{61C6CB3B-E44E-45C8-ABC7-2D62E4177022}" type="presParOf" srcId="{5E2CE9C1-327A-40C6-B67C-0535726F2A15}" destId="{39855461-C49E-4932-938B-BACBD0856358}" srcOrd="3" destOrd="0" presId="urn:microsoft.com/office/officeart/2008/layout/AlternatingHexagons"/>
    <dgm:cxn modelId="{8C676BD1-EEF3-4B5D-BD88-A4606B4A20C7}" type="presParOf" srcId="{5E2CE9C1-327A-40C6-B67C-0535726F2A15}" destId="{3A86E3BD-3E5B-4A1F-934F-3575DEF929D4}" srcOrd="4" destOrd="0" presId="urn:microsoft.com/office/officeart/2008/layout/AlternatingHexagons"/>
    <dgm:cxn modelId="{C9D86083-3882-4E89-8D5C-FF8074431693}" type="presParOf" srcId="{4DF466CA-C884-46A5-A247-2AA8AB6C4291}" destId="{D0F70994-6F21-4289-A678-783402F72C54}" srcOrd="5" destOrd="0" presId="urn:microsoft.com/office/officeart/2008/layout/AlternatingHexagons"/>
    <dgm:cxn modelId="{9D34F4C3-19D1-45C0-9F4B-1848E68B877D}" type="presParOf" srcId="{4DF466CA-C884-46A5-A247-2AA8AB6C4291}" destId="{88DA6188-D041-4C8E-A58C-99054F522FCD}" srcOrd="6" destOrd="0" presId="urn:microsoft.com/office/officeart/2008/layout/AlternatingHexagons"/>
    <dgm:cxn modelId="{BFA6FE19-EC91-45BD-9068-0B16592D3957}" type="presParOf" srcId="{88DA6188-D041-4C8E-A58C-99054F522FCD}" destId="{59389801-163F-499D-8984-C5FE924B1017}" srcOrd="0" destOrd="0" presId="urn:microsoft.com/office/officeart/2008/layout/AlternatingHexagons"/>
    <dgm:cxn modelId="{994F0D33-2303-4AFD-8BD0-331959BFB0A7}" type="presParOf" srcId="{88DA6188-D041-4C8E-A58C-99054F522FCD}" destId="{1966564C-CB0B-49BC-93AB-36DBC9837743}" srcOrd="1" destOrd="0" presId="urn:microsoft.com/office/officeart/2008/layout/AlternatingHexagons"/>
    <dgm:cxn modelId="{E08082A6-5BA5-4AB7-A8F8-2F3045F977A8}" type="presParOf" srcId="{88DA6188-D041-4C8E-A58C-99054F522FCD}" destId="{EF52E056-2F1A-4726-BBDC-28D81B6EF4B4}" srcOrd="2" destOrd="0" presId="urn:microsoft.com/office/officeart/2008/layout/AlternatingHexagons"/>
    <dgm:cxn modelId="{03C2A921-2BF0-4FA2-B5BD-680E8C870686}" type="presParOf" srcId="{88DA6188-D041-4C8E-A58C-99054F522FCD}" destId="{8DFE65CE-FD76-47A3-BE79-51A97B216784}" srcOrd="3" destOrd="0" presId="urn:microsoft.com/office/officeart/2008/layout/AlternatingHexagons"/>
    <dgm:cxn modelId="{E5E9A463-AF65-4F2E-84B8-9CD535F7598A}" type="presParOf" srcId="{88DA6188-D041-4C8E-A58C-99054F522FCD}" destId="{A9168637-5190-4570-9044-50000C64E299}" srcOrd="4" destOrd="0" presId="urn:microsoft.com/office/officeart/2008/layout/AlternatingHexagons"/>
    <dgm:cxn modelId="{4DF471BF-4461-4DD6-B2AA-3AF0C415109E}" type="presParOf" srcId="{4DF466CA-C884-46A5-A247-2AA8AB6C4291}" destId="{DA3588BD-0060-4F91-BE3E-821BBACF33D3}" srcOrd="7" destOrd="0" presId="urn:microsoft.com/office/officeart/2008/layout/AlternatingHexagons"/>
    <dgm:cxn modelId="{8C61351A-1326-40B9-9AFA-C2E1B1B70F21}" type="presParOf" srcId="{4DF466CA-C884-46A5-A247-2AA8AB6C4291}" destId="{8532EC1B-2635-4269-8A00-51A8FE70EB5E}" srcOrd="8" destOrd="0" presId="urn:microsoft.com/office/officeart/2008/layout/AlternatingHexagons"/>
    <dgm:cxn modelId="{EE007231-6520-4864-ADAF-E54D4E46A7EB}" type="presParOf" srcId="{8532EC1B-2635-4269-8A00-51A8FE70EB5E}" destId="{E2064B1C-3192-4860-ACDD-F9EF60831BB9}" srcOrd="0" destOrd="0" presId="urn:microsoft.com/office/officeart/2008/layout/AlternatingHexagons"/>
    <dgm:cxn modelId="{0C927A3C-AB4D-4342-A132-DE90D6488421}" type="presParOf" srcId="{8532EC1B-2635-4269-8A00-51A8FE70EB5E}" destId="{C45A8188-1766-4F23-8E0A-D2765A3E920D}" srcOrd="1" destOrd="0" presId="urn:microsoft.com/office/officeart/2008/layout/AlternatingHexagons"/>
    <dgm:cxn modelId="{4F1EF5BC-09EC-473D-BC92-12C45E5FA15E}" type="presParOf" srcId="{8532EC1B-2635-4269-8A00-51A8FE70EB5E}" destId="{A6186FA0-B835-486E-A845-676F6E02EE57}" srcOrd="2" destOrd="0" presId="urn:microsoft.com/office/officeart/2008/layout/AlternatingHexagons"/>
    <dgm:cxn modelId="{106BDAE8-7B16-4779-95F7-901B6B4FB0F6}" type="presParOf" srcId="{8532EC1B-2635-4269-8A00-51A8FE70EB5E}" destId="{43688052-9332-4E36-8631-6C355D9D5CBF}" srcOrd="3" destOrd="0" presId="urn:microsoft.com/office/officeart/2008/layout/AlternatingHexagons"/>
    <dgm:cxn modelId="{E3C575DF-9B1E-4EB8-99EC-0DED8165A069}" type="presParOf" srcId="{8532EC1B-2635-4269-8A00-51A8FE70EB5E}" destId="{17E31A2E-66C9-4A8E-8DE5-2F3DFC553CA2}" srcOrd="4" destOrd="0" presId="urn:microsoft.com/office/officeart/2008/layout/AlternatingHexagons"/>
  </dgm:cxnLst>
  <dgm:bg/>
  <dgm:whole/>
  <dgm:extLst>
    <a:ext uri="http://schemas.microsoft.com/office/drawing/2008/diagram">
      <dsp:dataModelExt xmlns:dsp="http://schemas.microsoft.com/office/drawing/2008/diagram" relId="rId2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0FA294-8B0D-4B91-9239-ABB3A485D2F2}">
      <dsp:nvSpPr>
        <dsp:cNvPr id="0" name=""/>
        <dsp:cNvSpPr/>
      </dsp:nvSpPr>
      <dsp:spPr>
        <a:xfrm rot="5400000">
          <a:off x="1285401" y="185677"/>
          <a:ext cx="843240" cy="733618"/>
        </a:xfrm>
        <a:prstGeom prst="hexagon">
          <a:avLst>
            <a:gd name="adj" fmla="val 25000"/>
            <a:gd name="vf" fmla="val 115470"/>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REU</a:t>
          </a:r>
        </a:p>
      </dsp:txBody>
      <dsp:txXfrm rot="-5400000">
        <a:off x="1454534" y="262271"/>
        <a:ext cx="504974" cy="580430"/>
      </dsp:txXfrm>
    </dsp:sp>
    <dsp:sp modelId="{FDCA612C-5350-4997-A02F-5189E86B966D}">
      <dsp:nvSpPr>
        <dsp:cNvPr id="0" name=""/>
        <dsp:cNvSpPr/>
      </dsp:nvSpPr>
      <dsp:spPr>
        <a:xfrm>
          <a:off x="2096092" y="299514"/>
          <a:ext cx="941056" cy="505944"/>
        </a:xfrm>
        <a:prstGeom prst="rect">
          <a:avLst/>
        </a:prstGeom>
        <a:noFill/>
        <a:ln>
          <a:noFill/>
        </a:ln>
        <a:effectLst/>
      </dsp:spPr>
      <dsp:style>
        <a:lnRef idx="0">
          <a:scrgbClr r="0" g="0" b="0"/>
        </a:lnRef>
        <a:fillRef idx="0">
          <a:scrgbClr r="0" g="0" b="0"/>
        </a:fillRef>
        <a:effectRef idx="0">
          <a:scrgbClr r="0" g="0" b="0"/>
        </a:effectRef>
        <a:fontRef idx="minor"/>
      </dsp:style>
    </dsp:sp>
    <dsp:sp modelId="{A909D8A2-06EA-4947-9A0F-CBB4590F27B1}">
      <dsp:nvSpPr>
        <dsp:cNvPr id="0" name=""/>
        <dsp:cNvSpPr/>
      </dsp:nvSpPr>
      <dsp:spPr>
        <a:xfrm rot="5400000">
          <a:off x="493092" y="185677"/>
          <a:ext cx="843240" cy="733618"/>
        </a:xfrm>
        <a:prstGeom prst="hexagon">
          <a:avLst>
            <a:gd name="adj" fmla="val 25000"/>
            <a:gd name="vf" fmla="val 115470"/>
          </a:avLst>
        </a:prstGeom>
        <a:blipFill rotWithShape="0">
          <a:blip xmlns:r="http://schemas.openxmlformats.org/officeDocument/2006/relationships" r:embed="rId1"/>
          <a:srcRect/>
          <a:stretch>
            <a:fillRect l="-14000" r="-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a:t>ATLAS</a:t>
          </a:r>
        </a:p>
      </dsp:txBody>
      <dsp:txXfrm rot="-5400000">
        <a:off x="662225" y="262271"/>
        <a:ext cx="504974" cy="580430"/>
      </dsp:txXfrm>
    </dsp:sp>
    <dsp:sp modelId="{C8F4960A-93FF-4A5A-9C39-64E22DFD2782}">
      <dsp:nvSpPr>
        <dsp:cNvPr id="0" name=""/>
        <dsp:cNvSpPr/>
      </dsp:nvSpPr>
      <dsp:spPr>
        <a:xfrm rot="5400000">
          <a:off x="887729" y="901419"/>
          <a:ext cx="843240" cy="733618"/>
        </a:xfrm>
        <a:prstGeom prst="hexagon">
          <a:avLst>
            <a:gd name="adj" fmla="val 25000"/>
            <a:gd name="vf" fmla="val 115470"/>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ATLAS</a:t>
          </a:r>
        </a:p>
      </dsp:txBody>
      <dsp:txXfrm rot="-5400000">
        <a:off x="1056862" y="978013"/>
        <a:ext cx="504974" cy="580430"/>
      </dsp:txXfrm>
    </dsp:sp>
    <dsp:sp modelId="{02264E17-3BC0-4292-B0C3-3798777CE69C}">
      <dsp:nvSpPr>
        <dsp:cNvPr id="0" name=""/>
        <dsp:cNvSpPr/>
      </dsp:nvSpPr>
      <dsp:spPr>
        <a:xfrm>
          <a:off x="1483" y="1015256"/>
          <a:ext cx="910699" cy="505944"/>
        </a:xfrm>
        <a:prstGeom prst="rect">
          <a:avLst/>
        </a:prstGeom>
        <a:noFill/>
        <a:ln>
          <a:noFill/>
        </a:ln>
        <a:effectLst/>
      </dsp:spPr>
      <dsp:style>
        <a:lnRef idx="0">
          <a:scrgbClr r="0" g="0" b="0"/>
        </a:lnRef>
        <a:fillRef idx="0">
          <a:scrgbClr r="0" g="0" b="0"/>
        </a:fillRef>
        <a:effectRef idx="0">
          <a:scrgbClr r="0" g="0" b="0"/>
        </a:effectRef>
        <a:fontRef idx="minor"/>
      </dsp:style>
    </dsp:sp>
    <dsp:sp modelId="{A0B2CA20-1CA8-4CFF-BC7B-0BB4F4B1FEA6}">
      <dsp:nvSpPr>
        <dsp:cNvPr id="0" name=""/>
        <dsp:cNvSpPr/>
      </dsp:nvSpPr>
      <dsp:spPr>
        <a:xfrm rot="5400000">
          <a:off x="1680037" y="901419"/>
          <a:ext cx="843240" cy="733618"/>
        </a:xfrm>
        <a:prstGeom prst="hexagon">
          <a:avLst>
            <a:gd name="adj" fmla="val 25000"/>
            <a:gd name="vf" fmla="val 115470"/>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t>IREU</a:t>
          </a:r>
        </a:p>
      </dsp:txBody>
      <dsp:txXfrm rot="-5400000">
        <a:off x="1849170" y="978013"/>
        <a:ext cx="504974" cy="580430"/>
      </dsp:txXfrm>
    </dsp:sp>
    <dsp:sp modelId="{E4155BE1-3136-4722-91DA-6A15FC53A812}">
      <dsp:nvSpPr>
        <dsp:cNvPr id="0" name=""/>
        <dsp:cNvSpPr/>
      </dsp:nvSpPr>
      <dsp:spPr>
        <a:xfrm rot="5400000">
          <a:off x="1285401" y="1617161"/>
          <a:ext cx="843240" cy="733618"/>
        </a:xfrm>
        <a:prstGeom prst="hexagon">
          <a:avLst>
            <a:gd name="adj" fmla="val 25000"/>
            <a:gd name="vf" fmla="val 115470"/>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TCN Short Course </a:t>
          </a:r>
        </a:p>
      </dsp:txBody>
      <dsp:txXfrm rot="-5400000">
        <a:off x="1454534" y="1693755"/>
        <a:ext cx="504974" cy="580430"/>
      </dsp:txXfrm>
    </dsp:sp>
    <dsp:sp modelId="{08E1215D-41C4-4F63-80F2-2873149FD41A}">
      <dsp:nvSpPr>
        <dsp:cNvPr id="0" name=""/>
        <dsp:cNvSpPr/>
      </dsp:nvSpPr>
      <dsp:spPr>
        <a:xfrm>
          <a:off x="2096092" y="1730998"/>
          <a:ext cx="941056" cy="505944"/>
        </a:xfrm>
        <a:prstGeom prst="rect">
          <a:avLst/>
        </a:prstGeom>
        <a:noFill/>
        <a:ln>
          <a:noFill/>
        </a:ln>
        <a:effectLst/>
      </dsp:spPr>
      <dsp:style>
        <a:lnRef idx="0">
          <a:scrgbClr r="0" g="0" b="0"/>
        </a:lnRef>
        <a:fillRef idx="0">
          <a:scrgbClr r="0" g="0" b="0"/>
        </a:fillRef>
        <a:effectRef idx="0">
          <a:scrgbClr r="0" g="0" b="0"/>
        </a:effectRef>
        <a:fontRef idx="minor"/>
      </dsp:style>
    </dsp:sp>
    <dsp:sp modelId="{3A86E3BD-3E5B-4A1F-934F-3575DEF929D4}">
      <dsp:nvSpPr>
        <dsp:cNvPr id="0" name=""/>
        <dsp:cNvSpPr/>
      </dsp:nvSpPr>
      <dsp:spPr>
        <a:xfrm rot="5400000">
          <a:off x="493092" y="1617161"/>
          <a:ext cx="843240" cy="733618"/>
        </a:xfrm>
        <a:prstGeom prst="hexagon">
          <a:avLst>
            <a:gd name="adj" fmla="val 25000"/>
            <a:gd name="vf" fmla="val 115470"/>
          </a:avLst>
        </a:prstGeom>
        <a:blipFill rotWithShape="0">
          <a:blip xmlns:r="http://schemas.openxmlformats.org/officeDocument/2006/relationships" r:embed="rId2"/>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4-H</a:t>
          </a:r>
        </a:p>
      </dsp:txBody>
      <dsp:txXfrm rot="-5400000">
        <a:off x="662225" y="1693755"/>
        <a:ext cx="504974" cy="580430"/>
      </dsp:txXfrm>
    </dsp:sp>
    <dsp:sp modelId="{59389801-163F-499D-8984-C5FE924B1017}">
      <dsp:nvSpPr>
        <dsp:cNvPr id="0" name=""/>
        <dsp:cNvSpPr/>
      </dsp:nvSpPr>
      <dsp:spPr>
        <a:xfrm rot="5400000">
          <a:off x="887729" y="2280549"/>
          <a:ext cx="843240" cy="838328"/>
        </a:xfrm>
        <a:prstGeom prst="hexagon">
          <a:avLst>
            <a:gd name="adj" fmla="val 25000"/>
            <a:gd name="vf" fmla="val 115470"/>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kern="1200" dirty="0"/>
            <a:t>Workforce Development </a:t>
          </a:r>
        </a:p>
      </dsp:txBody>
      <dsp:txXfrm rot="-5400000">
        <a:off x="1029499" y="2418224"/>
        <a:ext cx="559700" cy="562978"/>
      </dsp:txXfrm>
    </dsp:sp>
    <dsp:sp modelId="{1966564C-CB0B-49BC-93AB-36DBC9837743}">
      <dsp:nvSpPr>
        <dsp:cNvPr id="0" name=""/>
        <dsp:cNvSpPr/>
      </dsp:nvSpPr>
      <dsp:spPr>
        <a:xfrm>
          <a:off x="1483" y="2446741"/>
          <a:ext cx="910699" cy="505944"/>
        </a:xfrm>
        <a:prstGeom prst="rect">
          <a:avLst/>
        </a:prstGeom>
        <a:noFill/>
        <a:ln>
          <a:noFill/>
        </a:ln>
        <a:effectLst/>
      </dsp:spPr>
      <dsp:style>
        <a:lnRef idx="0">
          <a:scrgbClr r="0" g="0" b="0"/>
        </a:lnRef>
        <a:fillRef idx="0">
          <a:scrgbClr r="0" g="0" b="0"/>
        </a:fillRef>
        <a:effectRef idx="0">
          <a:scrgbClr r="0" g="0" b="0"/>
        </a:effectRef>
        <a:fontRef idx="minor"/>
      </dsp:style>
    </dsp:sp>
    <dsp:sp modelId="{A9168637-5190-4570-9044-50000C64E299}">
      <dsp:nvSpPr>
        <dsp:cNvPr id="0" name=""/>
        <dsp:cNvSpPr/>
      </dsp:nvSpPr>
      <dsp:spPr>
        <a:xfrm rot="5400000">
          <a:off x="1680037" y="2320069"/>
          <a:ext cx="843240" cy="745408"/>
        </a:xfrm>
        <a:prstGeom prst="hexagon">
          <a:avLst>
            <a:gd name="adj" fmla="val 25000"/>
            <a:gd name="vf" fmla="val 115470"/>
          </a:avLst>
        </a:prstGeom>
        <a:blipFill rotWithShape="0">
          <a:blip xmlns:r="http://schemas.openxmlformats.org/officeDocument/2006/relationships" r:embed="rId3"/>
          <a:srcRect/>
          <a:stretch>
            <a:fillRect t="-16000" b="-1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en-US" sz="1100" kern="1200" dirty="0"/>
            <a:t>Nanooze</a:t>
          </a:r>
        </a:p>
      </dsp:txBody>
      <dsp:txXfrm rot="-5400000">
        <a:off x="1845981" y="2403540"/>
        <a:ext cx="511352" cy="578466"/>
      </dsp:txXfrm>
    </dsp:sp>
    <dsp:sp modelId="{E2064B1C-3192-4860-ACDD-F9EF60831BB9}">
      <dsp:nvSpPr>
        <dsp:cNvPr id="0" name=""/>
        <dsp:cNvSpPr/>
      </dsp:nvSpPr>
      <dsp:spPr>
        <a:xfrm rot="5400000">
          <a:off x="1285401" y="3048646"/>
          <a:ext cx="843240" cy="733618"/>
        </a:xfrm>
        <a:prstGeom prst="hexagon">
          <a:avLst>
            <a:gd name="adj" fmla="val 25000"/>
            <a:gd name="vf" fmla="val 115470"/>
          </a:avLst>
        </a:prstGeom>
        <a:blipFill rotWithShape="0">
          <a:blip xmlns:r="http://schemas.openxmlformats.org/officeDocument/2006/relationships" r:embed="rId4"/>
          <a:srcRect/>
          <a:stretch>
            <a:fillRect t="-12000" b="-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endParaRPr lang="en-US" sz="2600" kern="1200" dirty="0"/>
        </a:p>
      </dsp:txBody>
      <dsp:txXfrm rot="-5400000">
        <a:off x="1454534" y="3125240"/>
        <a:ext cx="504974" cy="580430"/>
      </dsp:txXfrm>
    </dsp:sp>
    <dsp:sp modelId="{C45A8188-1766-4F23-8E0A-D2765A3E920D}">
      <dsp:nvSpPr>
        <dsp:cNvPr id="0" name=""/>
        <dsp:cNvSpPr/>
      </dsp:nvSpPr>
      <dsp:spPr>
        <a:xfrm>
          <a:off x="2096092" y="3162483"/>
          <a:ext cx="941056" cy="5059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endParaRPr lang="en-US" sz="2300" kern="1200" dirty="0"/>
        </a:p>
      </dsp:txBody>
      <dsp:txXfrm>
        <a:off x="2096092" y="3162483"/>
        <a:ext cx="941056" cy="505944"/>
      </dsp:txXfrm>
    </dsp:sp>
    <dsp:sp modelId="{17E31A2E-66C9-4A8E-8DE5-2F3DFC553CA2}">
      <dsp:nvSpPr>
        <dsp:cNvPr id="0" name=""/>
        <dsp:cNvSpPr/>
      </dsp:nvSpPr>
      <dsp:spPr>
        <a:xfrm rot="5400000">
          <a:off x="493092" y="3048646"/>
          <a:ext cx="843240" cy="733618"/>
        </a:xfrm>
        <a:prstGeom prst="hexagon">
          <a:avLst>
            <a:gd name="adj" fmla="val 25000"/>
            <a:gd name="vf" fmla="val 115470"/>
          </a:avLst>
        </a:prstGeom>
        <a:blipFill rotWithShape="0">
          <a:blip xmlns:r="http://schemas.openxmlformats.org/officeDocument/2006/relationships" r:embed="rId5"/>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t>BOCES</a:t>
          </a:r>
        </a:p>
      </dsp:txBody>
      <dsp:txXfrm rot="-5400000">
        <a:off x="662225" y="3125240"/>
        <a:ext cx="504974" cy="580430"/>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9B443F-0AE8-4013-BE71-77A91253C6B9}" type="datetimeFigureOut">
              <a:rPr lang="en-US" smtClean="0"/>
              <a:t>6/19/2024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D584C5-52A1-4006-84F7-E7A95A1B8C95}" type="slidenum">
              <a:rPr lang="en-US" smtClean="0"/>
              <a:t>‹#›</a:t>
            </a:fld>
            <a:endParaRPr lang="en-US"/>
          </a:p>
        </p:txBody>
      </p:sp>
    </p:spTree>
    <p:extLst>
      <p:ext uri="{BB962C8B-B14F-4D97-AF65-F5344CB8AC3E}">
        <p14:creationId xmlns:p14="http://schemas.microsoft.com/office/powerpoint/2010/main" val="2530841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Cornell NanoScale Facility is world class open user facility for Micro and Nanofabrication assisting users from across the country and around the world </a:t>
            </a:r>
          </a:p>
          <a:p>
            <a:endParaRPr lang="en-US" dirty="0"/>
          </a:p>
          <a:p>
            <a:r>
              <a:rPr lang="en-US" b="1" dirty="0"/>
              <a:t>Projects range from pure university research to product development and prototyping for small and large companies</a:t>
            </a:r>
          </a:p>
          <a:p>
            <a:endParaRPr lang="en-US" dirty="0"/>
          </a:p>
          <a:p>
            <a:r>
              <a:rPr lang="en-US" b="1" dirty="0"/>
              <a:t>CNF have developed an effective streamlined entry process. In most cases, projects can be reviewed, screened, and approved within 2 weeks of initial contact. </a:t>
            </a:r>
          </a:p>
          <a:p>
            <a:endParaRPr lang="en-US" b="1" dirty="0"/>
          </a:p>
          <a:p>
            <a:r>
              <a:rPr lang="en-US" b="1" dirty="0"/>
              <a:t>Additional information is available on our website at Start a New Project.</a:t>
            </a:r>
          </a:p>
          <a:p>
            <a:endParaRPr lang="en-US" dirty="0"/>
          </a:p>
          <a:p>
            <a:r>
              <a:rPr lang="en-US" dirty="0"/>
              <a:t>Prospective users first contact the User Program Managers to discuss CNF capabilities, materials considerations, projected costs, alternative approaches, and, most importantly, project feasibility. Once these preliminary steps are completed, the PI will be invited to submit:</a:t>
            </a:r>
          </a:p>
          <a:p>
            <a:r>
              <a:rPr lang="en-US" dirty="0"/>
              <a:t>•	A brief (1-2 page) Project Proposal describing the proposed structures, materials, and proposed fabrication approach</a:t>
            </a:r>
          </a:p>
          <a:p>
            <a:r>
              <a:rPr lang="en-US" dirty="0"/>
              <a:t>•	User Project Agreement: A brief (2 page) agreement between Cornell/CNF and the PI and their institution</a:t>
            </a:r>
          </a:p>
          <a:p>
            <a:r>
              <a:rPr lang="en-US" dirty="0"/>
              <a:t>•	User Applications for each prospective user (2 pages)</a:t>
            </a:r>
          </a:p>
          <a:p>
            <a:r>
              <a:rPr lang="en-US" dirty="0"/>
              <a:t>The Project Agreement and User Applications cover the entirety of the legal agreement between institutions and persons, and cover liability, intellectual property, export control, and billing. These steps are similar for both internal and external users. These documents can be submitted and signed online. </a:t>
            </a:r>
          </a:p>
          <a:p>
            <a:r>
              <a:rPr lang="en-US" dirty="0"/>
              <a:t>At this point users can come to Cornell for orientation, training, and laboratory use. </a:t>
            </a:r>
          </a:p>
          <a:p>
            <a:endParaRPr lang="en-US" dirty="0"/>
          </a:p>
          <a:p>
            <a:r>
              <a:rPr lang="en-US" b="1" dirty="0"/>
              <a:t>CNF has 17,000 sq ft of class 1000 cleanroom space and over 180 advanced fabrication and characterization tools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 QR code that you see …will take you to a virtual tour of our cleanroom</a:t>
            </a:r>
            <a:endParaRPr lang="en-US" dirty="0"/>
          </a:p>
          <a:p>
            <a:endParaRPr lang="en-US" b="1" dirty="0"/>
          </a:p>
          <a:p>
            <a:r>
              <a:rPr lang="en-US" b="1" dirty="0"/>
              <a:t>Our most important asset is our great staff</a:t>
            </a:r>
          </a:p>
          <a:p>
            <a:endParaRPr lang="en-US" b="1" dirty="0"/>
          </a:p>
          <a:p>
            <a:r>
              <a:rPr lang="en-US" b="1" dirty="0"/>
              <a:t>The staff’s main objective is to support our users,  provide process engineering advice, training and …maintain equipment …--next slide please </a:t>
            </a:r>
          </a:p>
          <a:p>
            <a:endParaRPr lang="en-US" b="1" dirty="0"/>
          </a:p>
          <a:p>
            <a:endParaRPr lang="en-US" dirty="0"/>
          </a:p>
          <a:p>
            <a:endParaRPr lang="en-US" dirty="0"/>
          </a:p>
        </p:txBody>
      </p:sp>
      <p:sp>
        <p:nvSpPr>
          <p:cNvPr id="4" name="Slide Number Placeholder 3"/>
          <p:cNvSpPr>
            <a:spLocks noGrp="1"/>
          </p:cNvSpPr>
          <p:nvPr>
            <p:ph type="sldNum" sz="quarter" idx="5"/>
          </p:nvPr>
        </p:nvSpPr>
        <p:spPr/>
        <p:txBody>
          <a:bodyPr/>
          <a:lstStyle/>
          <a:p>
            <a:fld id="{F8D584C5-52A1-4006-84F7-E7A95A1B8C95}" type="slidenum">
              <a:rPr lang="en-US" smtClean="0"/>
              <a:t>1</a:t>
            </a:fld>
            <a:endParaRPr lang="en-US"/>
          </a:p>
        </p:txBody>
      </p:sp>
    </p:spTree>
    <p:extLst>
      <p:ext uri="{BB962C8B-B14F-4D97-AF65-F5344CB8AC3E}">
        <p14:creationId xmlns:p14="http://schemas.microsoft.com/office/powerpoint/2010/main" val="182396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Times New Roman" panose="02020603050405020304" pitchFamily="18" charset="0"/>
              </a:rPr>
              <a:t>We have very comprehensive set of equipment that provides start to finish device fabrication including simulation software, backend processing capability, packaging and test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Times New Roman" panose="02020603050405020304" pitchFamily="18" charset="0"/>
              </a:rPr>
              <a:t>Through the Microelectronics (ME) Commons’ funds, CNF is upgrading its tool base considerably, with new capabilities and more modern instruments specifically to support, quantum science &amp; technology, hetero-integration, and 200 mm wafer capability.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Times New Roman" panose="02020603050405020304" pitchFamily="18" charset="0"/>
              </a:rPr>
              <a:t>Last year CNF served 1315 unique users, with monthly average of 397 users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Times New Roman" panose="02020603050405020304" pitchFamily="18" charset="0"/>
              </a:rPr>
              <a:t>The CNF supports a broad range of educational and outreach (E&amp;O) activities at all levels: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effectLst/>
              <a:latin typeface="Calibri" panose="020F0502020204030204" pitchFamily="34" charset="0"/>
              <a:ea typeface="SimSun"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SimSun" panose="02010600030101010101" pitchFamily="2" charset="-122"/>
              </a:rPr>
              <a:t>This past year </a:t>
            </a:r>
            <a:r>
              <a:rPr lang="x-none" sz="1800" dirty="0">
                <a:effectLst/>
                <a:latin typeface="Times New Roman" panose="02020603050405020304" pitchFamily="18" charset="0"/>
                <a:ea typeface="SimSun" panose="02010600030101010101" pitchFamily="2" charset="-122"/>
              </a:rPr>
              <a:t>we hosted or participated in at least 116 outreach events with well over 4054 visitors —</a:t>
            </a:r>
            <a:endParaRPr lang="en-US" sz="1800" dirty="0">
              <a:effectLst/>
              <a:latin typeface="Times New Roman" panose="02020603050405020304" pitchFamily="18" charset="0"/>
              <a:ea typeface="SimSun"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SimSun"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SimSun" panose="02010600030101010101" pitchFamily="2" charset="-122"/>
              </a:rPr>
              <a:t>This included Micron chip camps, REU and International REU programs and various collaborations with out local community college TC3 </a:t>
            </a:r>
            <a:endParaRPr lang="en-US" sz="1200" b="1"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8D584C5-52A1-4006-84F7-E7A95A1B8C95}" type="slidenum">
              <a:rPr lang="en-US" smtClean="0"/>
              <a:t>2</a:t>
            </a:fld>
            <a:endParaRPr lang="en-US"/>
          </a:p>
        </p:txBody>
      </p:sp>
    </p:spTree>
    <p:extLst>
      <p:ext uri="{BB962C8B-B14F-4D97-AF65-F5344CB8AC3E}">
        <p14:creationId xmlns:p14="http://schemas.microsoft.com/office/powerpoint/2010/main" val="946250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57BDD-3F0C-4827-A9FE-5D1597904714}"/>
              </a:ext>
            </a:extLst>
          </p:cNvPr>
          <p:cNvSpPr>
            <a:spLocks noGrp="1"/>
          </p:cNvSpPr>
          <p:nvPr>
            <p:ph type="ctrTitle"/>
          </p:nvPr>
        </p:nvSpPr>
        <p:spPr>
          <a:xfrm>
            <a:off x="561439" y="1600200"/>
            <a:ext cx="11307288" cy="1306287"/>
          </a:xfrm>
        </p:spPr>
        <p:txBody>
          <a:bodyPr anchor="b">
            <a:normAutofit/>
          </a:bodyPr>
          <a:lstStyle>
            <a:lvl1pPr algn="l">
              <a:defRPr sz="480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08024BCD-AB38-412E-B18B-908997B0C7F3}"/>
              </a:ext>
            </a:extLst>
          </p:cNvPr>
          <p:cNvSpPr>
            <a:spLocks noGrp="1"/>
          </p:cNvSpPr>
          <p:nvPr>
            <p:ph type="subTitle" idx="1"/>
          </p:nvPr>
        </p:nvSpPr>
        <p:spPr>
          <a:xfrm>
            <a:off x="561439" y="354488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Footer Placeholder 7">
            <a:extLst>
              <a:ext uri="{FF2B5EF4-FFF2-40B4-BE49-F238E27FC236}">
                <a16:creationId xmlns:a16="http://schemas.microsoft.com/office/drawing/2014/main" id="{A8F5FAAD-583B-451F-9132-6CFB3D54E6E2}"/>
              </a:ext>
            </a:extLst>
          </p:cNvPr>
          <p:cNvSpPr>
            <a:spLocks noGrp="1"/>
          </p:cNvSpPr>
          <p:nvPr>
            <p:ph type="ftr" sz="quarter" idx="11"/>
          </p:nvPr>
        </p:nvSpPr>
        <p:spPr/>
        <p:txBody>
          <a:bodyPr/>
          <a:lstStyle/>
          <a:p>
            <a:r>
              <a:rPr lang="en-US" dirty="0"/>
              <a:t>NNCI Reverse Site Visit 2020</a:t>
            </a:r>
          </a:p>
        </p:txBody>
      </p:sp>
      <p:sp>
        <p:nvSpPr>
          <p:cNvPr id="9" name="Slide Number Placeholder 8">
            <a:extLst>
              <a:ext uri="{FF2B5EF4-FFF2-40B4-BE49-F238E27FC236}">
                <a16:creationId xmlns:a16="http://schemas.microsoft.com/office/drawing/2014/main" id="{566EB25F-A664-489E-8A16-8EDEFE2B8D01}"/>
              </a:ext>
            </a:extLst>
          </p:cNvPr>
          <p:cNvSpPr>
            <a:spLocks noGrp="1"/>
          </p:cNvSpPr>
          <p:nvPr>
            <p:ph type="sldNum" sz="quarter" idx="12"/>
          </p:nvPr>
        </p:nvSpPr>
        <p:spPr/>
        <p:txBody>
          <a:bodyPr/>
          <a:lstStyle/>
          <a:p>
            <a:fld id="{3F5A8B5F-8CC7-4FA7-870C-D8B4AD8A45ED}" type="slidenum">
              <a:rPr lang="en-US" smtClean="0"/>
              <a:t>‹#›</a:t>
            </a:fld>
            <a:endParaRPr lang="en-US"/>
          </a:p>
        </p:txBody>
      </p:sp>
    </p:spTree>
    <p:extLst>
      <p:ext uri="{BB962C8B-B14F-4D97-AF65-F5344CB8AC3E}">
        <p14:creationId xmlns:p14="http://schemas.microsoft.com/office/powerpoint/2010/main" val="4161550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single bullet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1C448-A5E1-4A1D-96F6-0B6E73B0DBA6}"/>
              </a:ext>
            </a:extLst>
          </p:cNvPr>
          <p:cNvSpPr>
            <a:spLocks noGrp="1"/>
          </p:cNvSpPr>
          <p:nvPr>
            <p:ph type="title"/>
          </p:nvPr>
        </p:nvSpPr>
        <p:spPr>
          <a:xfrm>
            <a:off x="4327070" y="1"/>
            <a:ext cx="7688037" cy="1397000"/>
          </a:xfrm>
          <a:noFill/>
          <a:ln>
            <a:noFill/>
          </a:ln>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478BB777-D33B-4704-BD68-4C9277FE6AA5}"/>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F9E80F59-EDE8-4018-8729-C236B1D9DB8F}"/>
              </a:ext>
            </a:extLst>
          </p:cNvPr>
          <p:cNvSpPr>
            <a:spLocks noGrp="1"/>
          </p:cNvSpPr>
          <p:nvPr>
            <p:ph type="ftr" sz="quarter" idx="11"/>
          </p:nvPr>
        </p:nvSpPr>
        <p:spPr/>
        <p:txBody>
          <a:bodyPr/>
          <a:lstStyle/>
          <a:p>
            <a:r>
              <a:rPr lang="en-US"/>
              <a:t>NNCI Reverse Site Visit 2020</a:t>
            </a:r>
            <a:endParaRPr lang="en-US" dirty="0"/>
          </a:p>
        </p:txBody>
      </p:sp>
      <p:sp>
        <p:nvSpPr>
          <p:cNvPr id="9" name="Slide Number Placeholder 8">
            <a:extLst>
              <a:ext uri="{FF2B5EF4-FFF2-40B4-BE49-F238E27FC236}">
                <a16:creationId xmlns:a16="http://schemas.microsoft.com/office/drawing/2014/main" id="{EBD4BB0C-9238-4405-B417-6EB16E2A149E}"/>
              </a:ext>
            </a:extLst>
          </p:cNvPr>
          <p:cNvSpPr>
            <a:spLocks noGrp="1"/>
          </p:cNvSpPr>
          <p:nvPr>
            <p:ph type="sldNum" sz="quarter" idx="12"/>
          </p:nvPr>
        </p:nvSpPr>
        <p:spPr/>
        <p:txBody>
          <a:bodyPr/>
          <a:lstStyle/>
          <a:p>
            <a:fld id="{3F5A8B5F-8CC7-4FA7-870C-D8B4AD8A45ED}" type="slidenum">
              <a:rPr lang="en-US" smtClean="0"/>
              <a:t>‹#›</a:t>
            </a:fld>
            <a:endParaRPr lang="en-US"/>
          </a:p>
        </p:txBody>
      </p:sp>
    </p:spTree>
    <p:extLst>
      <p:ext uri="{BB962C8B-B14F-4D97-AF65-F5344CB8AC3E}">
        <p14:creationId xmlns:p14="http://schemas.microsoft.com/office/powerpoint/2010/main" val="3620998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single bullet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1C448-A5E1-4A1D-96F6-0B6E73B0DBA6}"/>
              </a:ext>
            </a:extLst>
          </p:cNvPr>
          <p:cNvSpPr>
            <a:spLocks noGrp="1"/>
          </p:cNvSpPr>
          <p:nvPr>
            <p:ph type="title"/>
          </p:nvPr>
        </p:nvSpPr>
        <p:spPr>
          <a:xfrm>
            <a:off x="4327070" y="1"/>
            <a:ext cx="7688037" cy="1397000"/>
          </a:xfrm>
          <a:noFill/>
          <a:ln>
            <a:noFill/>
          </a:ln>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478BB777-D33B-4704-BD68-4C9277FE6AA5}"/>
              </a:ext>
            </a:extLst>
          </p:cNvPr>
          <p:cNvSpPr>
            <a:spLocks noGrp="1"/>
          </p:cNvSpPr>
          <p:nvPr>
            <p:ph idx="1"/>
          </p:nvPr>
        </p:nvSpPr>
        <p:spPr>
          <a:xfrm>
            <a:off x="838200" y="1825625"/>
            <a:ext cx="5516301"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F9E80F59-EDE8-4018-8729-C236B1D9DB8F}"/>
              </a:ext>
            </a:extLst>
          </p:cNvPr>
          <p:cNvSpPr>
            <a:spLocks noGrp="1"/>
          </p:cNvSpPr>
          <p:nvPr>
            <p:ph type="ftr" sz="quarter" idx="11"/>
          </p:nvPr>
        </p:nvSpPr>
        <p:spPr/>
        <p:txBody>
          <a:bodyPr/>
          <a:lstStyle/>
          <a:p>
            <a:r>
              <a:rPr lang="en-US"/>
              <a:t>NNCI Reverse Site Visit 2020</a:t>
            </a:r>
            <a:endParaRPr lang="en-US" dirty="0"/>
          </a:p>
        </p:txBody>
      </p:sp>
      <p:sp>
        <p:nvSpPr>
          <p:cNvPr id="9" name="Slide Number Placeholder 8">
            <a:extLst>
              <a:ext uri="{FF2B5EF4-FFF2-40B4-BE49-F238E27FC236}">
                <a16:creationId xmlns:a16="http://schemas.microsoft.com/office/drawing/2014/main" id="{EBD4BB0C-9238-4405-B417-6EB16E2A149E}"/>
              </a:ext>
            </a:extLst>
          </p:cNvPr>
          <p:cNvSpPr>
            <a:spLocks noGrp="1"/>
          </p:cNvSpPr>
          <p:nvPr>
            <p:ph type="sldNum" sz="quarter" idx="12"/>
          </p:nvPr>
        </p:nvSpPr>
        <p:spPr/>
        <p:txBody>
          <a:bodyPr/>
          <a:lstStyle/>
          <a:p>
            <a:fld id="{3F5A8B5F-8CC7-4FA7-870C-D8B4AD8A45ED}" type="slidenum">
              <a:rPr lang="en-US" smtClean="0"/>
              <a:t>‹#›</a:t>
            </a:fld>
            <a:endParaRPr lang="en-US"/>
          </a:p>
        </p:txBody>
      </p:sp>
    </p:spTree>
    <p:extLst>
      <p:ext uri="{BB962C8B-B14F-4D97-AF65-F5344CB8AC3E}">
        <p14:creationId xmlns:p14="http://schemas.microsoft.com/office/powerpoint/2010/main" val="4119278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single bullet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1C448-A5E1-4A1D-96F6-0B6E73B0DBA6}"/>
              </a:ext>
            </a:extLst>
          </p:cNvPr>
          <p:cNvSpPr>
            <a:spLocks noGrp="1"/>
          </p:cNvSpPr>
          <p:nvPr>
            <p:ph type="title"/>
          </p:nvPr>
        </p:nvSpPr>
        <p:spPr>
          <a:xfrm>
            <a:off x="4327070" y="1"/>
            <a:ext cx="7688037" cy="1397000"/>
          </a:xfrm>
          <a:noFill/>
          <a:ln>
            <a:noFill/>
          </a:ln>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478BB777-D33B-4704-BD68-4C9277FE6AA5}"/>
              </a:ext>
            </a:extLst>
          </p:cNvPr>
          <p:cNvSpPr>
            <a:spLocks noGrp="1"/>
          </p:cNvSpPr>
          <p:nvPr>
            <p:ph idx="1"/>
          </p:nvPr>
        </p:nvSpPr>
        <p:spPr>
          <a:xfrm>
            <a:off x="838200" y="1825625"/>
            <a:ext cx="5516301" cy="4351338"/>
          </a:xfrm>
        </p:spPr>
        <p:txBody>
          <a:bodyP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Edit Master text styles</a:t>
            </a:r>
          </a:p>
        </p:txBody>
      </p:sp>
      <p:sp>
        <p:nvSpPr>
          <p:cNvPr id="8" name="Footer Placeholder 7">
            <a:extLst>
              <a:ext uri="{FF2B5EF4-FFF2-40B4-BE49-F238E27FC236}">
                <a16:creationId xmlns:a16="http://schemas.microsoft.com/office/drawing/2014/main" id="{F9E80F59-EDE8-4018-8729-C236B1D9DB8F}"/>
              </a:ext>
            </a:extLst>
          </p:cNvPr>
          <p:cNvSpPr>
            <a:spLocks noGrp="1"/>
          </p:cNvSpPr>
          <p:nvPr>
            <p:ph type="ftr" sz="quarter" idx="11"/>
          </p:nvPr>
        </p:nvSpPr>
        <p:spPr/>
        <p:txBody>
          <a:bodyPr/>
          <a:lstStyle/>
          <a:p>
            <a:r>
              <a:rPr lang="en-US"/>
              <a:t>NNCI Reverse Site Visit 2020</a:t>
            </a:r>
            <a:endParaRPr lang="en-US" dirty="0"/>
          </a:p>
        </p:txBody>
      </p:sp>
      <p:sp>
        <p:nvSpPr>
          <p:cNvPr id="9" name="Slide Number Placeholder 8">
            <a:extLst>
              <a:ext uri="{FF2B5EF4-FFF2-40B4-BE49-F238E27FC236}">
                <a16:creationId xmlns:a16="http://schemas.microsoft.com/office/drawing/2014/main" id="{EBD4BB0C-9238-4405-B417-6EB16E2A149E}"/>
              </a:ext>
            </a:extLst>
          </p:cNvPr>
          <p:cNvSpPr>
            <a:spLocks noGrp="1"/>
          </p:cNvSpPr>
          <p:nvPr>
            <p:ph type="sldNum" sz="quarter" idx="12"/>
          </p:nvPr>
        </p:nvSpPr>
        <p:spPr/>
        <p:txBody>
          <a:bodyPr/>
          <a:lstStyle/>
          <a:p>
            <a:fld id="{3F5A8B5F-8CC7-4FA7-870C-D8B4AD8A45ED}" type="slidenum">
              <a:rPr lang="en-US" smtClean="0"/>
              <a:t>‹#›</a:t>
            </a:fld>
            <a:endParaRPr lang="en-US"/>
          </a:p>
        </p:txBody>
      </p:sp>
    </p:spTree>
    <p:extLst>
      <p:ext uri="{BB962C8B-B14F-4D97-AF65-F5344CB8AC3E}">
        <p14:creationId xmlns:p14="http://schemas.microsoft.com/office/powerpoint/2010/main" val="1322987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subtitle--for research highlght">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B9B2762D-417F-419C-B442-35DD65E078FC}"/>
              </a:ext>
            </a:extLst>
          </p:cNvPr>
          <p:cNvSpPr>
            <a:spLocks noGrp="1"/>
          </p:cNvSpPr>
          <p:nvPr>
            <p:ph idx="1"/>
          </p:nvPr>
        </p:nvSpPr>
        <p:spPr>
          <a:xfrm>
            <a:off x="419099" y="1943999"/>
            <a:ext cx="1135380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9">
            <a:extLst>
              <a:ext uri="{FF2B5EF4-FFF2-40B4-BE49-F238E27FC236}">
                <a16:creationId xmlns:a16="http://schemas.microsoft.com/office/drawing/2014/main" id="{A5F84BB9-E56F-4A96-8967-86B1DCA49497}"/>
              </a:ext>
            </a:extLst>
          </p:cNvPr>
          <p:cNvSpPr>
            <a:spLocks noGrp="1"/>
          </p:cNvSpPr>
          <p:nvPr>
            <p:ph type="body" sz="quarter" idx="13" hasCustomPrompt="1"/>
          </p:nvPr>
        </p:nvSpPr>
        <p:spPr>
          <a:xfrm>
            <a:off x="419099" y="1381125"/>
            <a:ext cx="11353802" cy="581025"/>
          </a:xfrm>
        </p:spPr>
        <p:txBody>
          <a:bodyPr/>
          <a:lstStyle>
            <a:lvl1pPr marL="0" indent="0">
              <a:buNone/>
              <a:defRPr b="1"/>
            </a:lvl1pPr>
          </a:lstStyle>
          <a:p>
            <a:pPr lvl="0"/>
            <a:r>
              <a:rPr lang="en-US" dirty="0"/>
              <a:t>Subtitle-project name</a:t>
            </a:r>
          </a:p>
        </p:txBody>
      </p:sp>
      <p:sp>
        <p:nvSpPr>
          <p:cNvPr id="11" name="Title 1">
            <a:extLst>
              <a:ext uri="{FF2B5EF4-FFF2-40B4-BE49-F238E27FC236}">
                <a16:creationId xmlns:a16="http://schemas.microsoft.com/office/drawing/2014/main" id="{1CF62310-BA96-40AA-BF01-FC39EBCE6ED5}"/>
              </a:ext>
            </a:extLst>
          </p:cNvPr>
          <p:cNvSpPr>
            <a:spLocks noGrp="1"/>
          </p:cNvSpPr>
          <p:nvPr>
            <p:ph type="title"/>
          </p:nvPr>
        </p:nvSpPr>
        <p:spPr>
          <a:xfrm>
            <a:off x="4384221" y="1"/>
            <a:ext cx="7630887" cy="1397000"/>
          </a:xfrm>
        </p:spPr>
        <p:txBody>
          <a:bodyPr/>
          <a:lstStyle>
            <a:lvl1pPr algn="r">
              <a:defRPr/>
            </a:lvl1pPr>
          </a:lstStyle>
          <a:p>
            <a:r>
              <a:rPr lang="en-US" dirty="0"/>
              <a:t>Click to edit Master title style</a:t>
            </a:r>
          </a:p>
        </p:txBody>
      </p:sp>
      <p:sp>
        <p:nvSpPr>
          <p:cNvPr id="13" name="Footer Placeholder 12">
            <a:extLst>
              <a:ext uri="{FF2B5EF4-FFF2-40B4-BE49-F238E27FC236}">
                <a16:creationId xmlns:a16="http://schemas.microsoft.com/office/drawing/2014/main" id="{97CCA09C-7827-498B-ABAC-44EAA67FE9BB}"/>
              </a:ext>
            </a:extLst>
          </p:cNvPr>
          <p:cNvSpPr>
            <a:spLocks noGrp="1"/>
          </p:cNvSpPr>
          <p:nvPr>
            <p:ph type="ftr" sz="quarter" idx="15"/>
          </p:nvPr>
        </p:nvSpPr>
        <p:spPr/>
        <p:txBody>
          <a:bodyPr/>
          <a:lstStyle/>
          <a:p>
            <a:r>
              <a:rPr lang="en-US"/>
              <a:t>NNCI Reverse Site Visit 2020</a:t>
            </a:r>
            <a:endParaRPr lang="en-US" dirty="0"/>
          </a:p>
        </p:txBody>
      </p:sp>
      <p:sp>
        <p:nvSpPr>
          <p:cNvPr id="14" name="Slide Number Placeholder 13">
            <a:extLst>
              <a:ext uri="{FF2B5EF4-FFF2-40B4-BE49-F238E27FC236}">
                <a16:creationId xmlns:a16="http://schemas.microsoft.com/office/drawing/2014/main" id="{C84F3A5B-F19E-4587-8260-744C48F6C2D7}"/>
              </a:ext>
            </a:extLst>
          </p:cNvPr>
          <p:cNvSpPr>
            <a:spLocks noGrp="1"/>
          </p:cNvSpPr>
          <p:nvPr>
            <p:ph type="sldNum" sz="quarter" idx="16"/>
          </p:nvPr>
        </p:nvSpPr>
        <p:spPr/>
        <p:txBody>
          <a:bodyPr/>
          <a:lstStyle/>
          <a:p>
            <a:fld id="{3F5A8B5F-8CC7-4FA7-870C-D8B4AD8A45ED}" type="slidenum">
              <a:rPr lang="en-US" smtClean="0"/>
              <a:t>‹#›</a:t>
            </a:fld>
            <a:endParaRPr lang="en-US"/>
          </a:p>
        </p:txBody>
      </p:sp>
    </p:spTree>
    <p:extLst>
      <p:ext uri="{BB962C8B-B14F-4D97-AF65-F5344CB8AC3E}">
        <p14:creationId xmlns:p14="http://schemas.microsoft.com/office/powerpoint/2010/main" val="3396072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w/subtitle--for research highlght">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B9B2762D-417F-419C-B442-35DD65E078FC}"/>
              </a:ext>
            </a:extLst>
          </p:cNvPr>
          <p:cNvSpPr>
            <a:spLocks noGrp="1"/>
          </p:cNvSpPr>
          <p:nvPr>
            <p:ph idx="1"/>
          </p:nvPr>
        </p:nvSpPr>
        <p:spPr>
          <a:xfrm>
            <a:off x="419099" y="1943999"/>
            <a:ext cx="5676901" cy="4351338"/>
          </a:xfrm>
        </p:spPr>
        <p:txBody>
          <a:bodyPr>
            <a:normAutofit/>
          </a:bodyPr>
          <a:lstStyle>
            <a:lvl1pPr marL="0" indent="0">
              <a:buNone/>
              <a:defRPr sz="2000"/>
            </a:lvl1pPr>
          </a:lstStyle>
          <a:p>
            <a:pPr lvl="0"/>
            <a:r>
              <a:rPr lang="en-US" dirty="0"/>
              <a:t>Edit Master text styles</a:t>
            </a:r>
          </a:p>
        </p:txBody>
      </p:sp>
      <p:sp>
        <p:nvSpPr>
          <p:cNvPr id="8" name="Text Placeholder 9">
            <a:extLst>
              <a:ext uri="{FF2B5EF4-FFF2-40B4-BE49-F238E27FC236}">
                <a16:creationId xmlns:a16="http://schemas.microsoft.com/office/drawing/2014/main" id="{A5F84BB9-E56F-4A96-8967-86B1DCA49497}"/>
              </a:ext>
            </a:extLst>
          </p:cNvPr>
          <p:cNvSpPr>
            <a:spLocks noGrp="1"/>
          </p:cNvSpPr>
          <p:nvPr>
            <p:ph type="body" sz="quarter" idx="13" hasCustomPrompt="1"/>
          </p:nvPr>
        </p:nvSpPr>
        <p:spPr>
          <a:xfrm>
            <a:off x="419099" y="1381125"/>
            <a:ext cx="11353802" cy="581025"/>
          </a:xfrm>
        </p:spPr>
        <p:txBody>
          <a:bodyPr/>
          <a:lstStyle>
            <a:lvl1pPr marL="0" indent="0">
              <a:buNone/>
              <a:defRPr b="1"/>
            </a:lvl1pPr>
          </a:lstStyle>
          <a:p>
            <a:pPr lvl="0"/>
            <a:r>
              <a:rPr lang="en-US" dirty="0"/>
              <a:t>Subtitle-project name</a:t>
            </a:r>
          </a:p>
        </p:txBody>
      </p:sp>
      <p:sp>
        <p:nvSpPr>
          <p:cNvPr id="11" name="Title 1">
            <a:extLst>
              <a:ext uri="{FF2B5EF4-FFF2-40B4-BE49-F238E27FC236}">
                <a16:creationId xmlns:a16="http://schemas.microsoft.com/office/drawing/2014/main" id="{1CF62310-BA96-40AA-BF01-FC39EBCE6ED5}"/>
              </a:ext>
            </a:extLst>
          </p:cNvPr>
          <p:cNvSpPr>
            <a:spLocks noGrp="1"/>
          </p:cNvSpPr>
          <p:nvPr>
            <p:ph type="title"/>
          </p:nvPr>
        </p:nvSpPr>
        <p:spPr>
          <a:xfrm>
            <a:off x="4384221" y="1"/>
            <a:ext cx="7630887" cy="1397000"/>
          </a:xfrm>
        </p:spPr>
        <p:txBody>
          <a:bodyPr/>
          <a:lstStyle>
            <a:lvl1pPr algn="r">
              <a:defRPr/>
            </a:lvl1pPr>
          </a:lstStyle>
          <a:p>
            <a:r>
              <a:rPr lang="en-US" dirty="0"/>
              <a:t>Click to edit Master title style</a:t>
            </a:r>
          </a:p>
        </p:txBody>
      </p:sp>
      <p:sp>
        <p:nvSpPr>
          <p:cNvPr id="13" name="Footer Placeholder 12">
            <a:extLst>
              <a:ext uri="{FF2B5EF4-FFF2-40B4-BE49-F238E27FC236}">
                <a16:creationId xmlns:a16="http://schemas.microsoft.com/office/drawing/2014/main" id="{97CCA09C-7827-498B-ABAC-44EAA67FE9BB}"/>
              </a:ext>
            </a:extLst>
          </p:cNvPr>
          <p:cNvSpPr>
            <a:spLocks noGrp="1"/>
          </p:cNvSpPr>
          <p:nvPr>
            <p:ph type="ftr" sz="quarter" idx="15"/>
          </p:nvPr>
        </p:nvSpPr>
        <p:spPr/>
        <p:txBody>
          <a:bodyPr/>
          <a:lstStyle/>
          <a:p>
            <a:r>
              <a:rPr lang="en-US" dirty="0"/>
              <a:t>NNCI Reverse Site Visit 2020</a:t>
            </a:r>
          </a:p>
        </p:txBody>
      </p:sp>
      <p:sp>
        <p:nvSpPr>
          <p:cNvPr id="14" name="Slide Number Placeholder 13">
            <a:extLst>
              <a:ext uri="{FF2B5EF4-FFF2-40B4-BE49-F238E27FC236}">
                <a16:creationId xmlns:a16="http://schemas.microsoft.com/office/drawing/2014/main" id="{C84F3A5B-F19E-4587-8260-744C48F6C2D7}"/>
              </a:ext>
            </a:extLst>
          </p:cNvPr>
          <p:cNvSpPr>
            <a:spLocks noGrp="1"/>
          </p:cNvSpPr>
          <p:nvPr>
            <p:ph type="sldNum" sz="quarter" idx="16"/>
          </p:nvPr>
        </p:nvSpPr>
        <p:spPr/>
        <p:txBody>
          <a:bodyPr/>
          <a:lstStyle/>
          <a:p>
            <a:fld id="{3F5A8B5F-8CC7-4FA7-870C-D8B4AD8A45ED}" type="slidenum">
              <a:rPr lang="en-US" smtClean="0"/>
              <a:t>‹#›</a:t>
            </a:fld>
            <a:endParaRPr lang="en-US"/>
          </a:p>
        </p:txBody>
      </p:sp>
    </p:spTree>
    <p:extLst>
      <p:ext uri="{BB962C8B-B14F-4D97-AF65-F5344CB8AC3E}">
        <p14:creationId xmlns:p14="http://schemas.microsoft.com/office/powerpoint/2010/main" val="3508971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title no blank content">
    <p:spTree>
      <p:nvGrpSpPr>
        <p:cNvPr id="1" name=""/>
        <p:cNvGrpSpPr/>
        <p:nvPr/>
      </p:nvGrpSpPr>
      <p:grpSpPr>
        <a:xfrm>
          <a:off x="0" y="0"/>
          <a:ext cx="0" cy="0"/>
          <a:chOff x="0" y="0"/>
          <a:chExt cx="0" cy="0"/>
        </a:xfrm>
      </p:grpSpPr>
      <p:sp>
        <p:nvSpPr>
          <p:cNvPr id="8" name="Text Placeholder 9">
            <a:extLst>
              <a:ext uri="{FF2B5EF4-FFF2-40B4-BE49-F238E27FC236}">
                <a16:creationId xmlns:a16="http://schemas.microsoft.com/office/drawing/2014/main" id="{A5F84BB9-E56F-4A96-8967-86B1DCA49497}"/>
              </a:ext>
            </a:extLst>
          </p:cNvPr>
          <p:cNvSpPr>
            <a:spLocks noGrp="1"/>
          </p:cNvSpPr>
          <p:nvPr>
            <p:ph type="body" sz="quarter" idx="13" hasCustomPrompt="1"/>
          </p:nvPr>
        </p:nvSpPr>
        <p:spPr>
          <a:xfrm>
            <a:off x="419099" y="1381125"/>
            <a:ext cx="11353802" cy="581025"/>
          </a:xfrm>
        </p:spPr>
        <p:txBody>
          <a:bodyPr/>
          <a:lstStyle>
            <a:lvl1pPr marL="0" indent="0">
              <a:buNone/>
              <a:defRPr b="1"/>
            </a:lvl1pPr>
          </a:lstStyle>
          <a:p>
            <a:pPr lvl="0"/>
            <a:r>
              <a:rPr lang="en-US" dirty="0"/>
              <a:t>Subtitle-project name</a:t>
            </a:r>
          </a:p>
        </p:txBody>
      </p:sp>
      <p:sp>
        <p:nvSpPr>
          <p:cNvPr id="11" name="Title 1">
            <a:extLst>
              <a:ext uri="{FF2B5EF4-FFF2-40B4-BE49-F238E27FC236}">
                <a16:creationId xmlns:a16="http://schemas.microsoft.com/office/drawing/2014/main" id="{1CF62310-BA96-40AA-BF01-FC39EBCE6ED5}"/>
              </a:ext>
            </a:extLst>
          </p:cNvPr>
          <p:cNvSpPr>
            <a:spLocks noGrp="1"/>
          </p:cNvSpPr>
          <p:nvPr>
            <p:ph type="title"/>
          </p:nvPr>
        </p:nvSpPr>
        <p:spPr>
          <a:xfrm>
            <a:off x="4384221" y="1"/>
            <a:ext cx="7630887" cy="1397000"/>
          </a:xfrm>
        </p:spPr>
        <p:txBody>
          <a:bodyPr/>
          <a:lstStyle>
            <a:lvl1pPr algn="r">
              <a:defRPr/>
            </a:lvl1pPr>
          </a:lstStyle>
          <a:p>
            <a:r>
              <a:rPr lang="en-US" dirty="0"/>
              <a:t>Click to edit Master title style</a:t>
            </a:r>
          </a:p>
        </p:txBody>
      </p:sp>
      <p:sp>
        <p:nvSpPr>
          <p:cNvPr id="3" name="Footer Placeholder 2">
            <a:extLst>
              <a:ext uri="{FF2B5EF4-FFF2-40B4-BE49-F238E27FC236}">
                <a16:creationId xmlns:a16="http://schemas.microsoft.com/office/drawing/2014/main" id="{9329A5A3-39D4-4E7E-9C7E-519E8370AD08}"/>
              </a:ext>
            </a:extLst>
          </p:cNvPr>
          <p:cNvSpPr>
            <a:spLocks noGrp="1"/>
          </p:cNvSpPr>
          <p:nvPr>
            <p:ph type="ftr" sz="quarter" idx="15"/>
          </p:nvPr>
        </p:nvSpPr>
        <p:spPr/>
        <p:txBody>
          <a:bodyPr/>
          <a:lstStyle/>
          <a:p>
            <a:r>
              <a:rPr lang="en-US"/>
              <a:t>NNCI Reverse Site Visit 2020</a:t>
            </a:r>
            <a:endParaRPr lang="en-US" dirty="0"/>
          </a:p>
        </p:txBody>
      </p:sp>
      <p:sp>
        <p:nvSpPr>
          <p:cNvPr id="9" name="Slide Number Placeholder 8">
            <a:extLst>
              <a:ext uri="{FF2B5EF4-FFF2-40B4-BE49-F238E27FC236}">
                <a16:creationId xmlns:a16="http://schemas.microsoft.com/office/drawing/2014/main" id="{AA0B4B2C-413C-4B72-8AEC-EBC1C5BE742E}"/>
              </a:ext>
            </a:extLst>
          </p:cNvPr>
          <p:cNvSpPr>
            <a:spLocks noGrp="1"/>
          </p:cNvSpPr>
          <p:nvPr>
            <p:ph type="sldNum" sz="quarter" idx="16"/>
          </p:nvPr>
        </p:nvSpPr>
        <p:spPr/>
        <p:txBody>
          <a:bodyPr/>
          <a:lstStyle/>
          <a:p>
            <a:fld id="{3F5A8B5F-8CC7-4FA7-870C-D8B4AD8A45ED}" type="slidenum">
              <a:rPr lang="en-US" smtClean="0"/>
              <a:t>‹#›</a:t>
            </a:fld>
            <a:endParaRPr lang="en-US"/>
          </a:p>
        </p:txBody>
      </p:sp>
    </p:spTree>
    <p:extLst>
      <p:ext uri="{BB962C8B-B14F-4D97-AF65-F5344CB8AC3E}">
        <p14:creationId xmlns:p14="http://schemas.microsoft.com/office/powerpoint/2010/main" val="1685550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8B0CF-8734-46D5-85BC-2A772418353D}"/>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161A77B-B622-4211-AB64-3372E99685FE}"/>
              </a:ext>
            </a:extLst>
          </p:cNvPr>
          <p:cNvSpPr>
            <a:spLocks noGrp="1"/>
          </p:cNvSpPr>
          <p:nvPr>
            <p:ph sz="half" idx="1"/>
          </p:nvPr>
        </p:nvSpPr>
        <p:spPr>
          <a:xfrm>
            <a:off x="838200" y="1825625"/>
            <a:ext cx="51816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6A48E3D-88C8-4469-8A2D-D6257A84E26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09E794DC-9A71-4FFC-9373-F17E58730636}"/>
              </a:ext>
            </a:extLst>
          </p:cNvPr>
          <p:cNvSpPr>
            <a:spLocks noGrp="1"/>
          </p:cNvSpPr>
          <p:nvPr>
            <p:ph type="ftr" sz="quarter" idx="11"/>
          </p:nvPr>
        </p:nvSpPr>
        <p:spPr/>
        <p:txBody>
          <a:bodyPr/>
          <a:lstStyle/>
          <a:p>
            <a:r>
              <a:rPr lang="en-US"/>
              <a:t>NNCI Reverse Site Visit 2020</a:t>
            </a:r>
            <a:endParaRPr lang="en-US" dirty="0"/>
          </a:p>
        </p:txBody>
      </p:sp>
      <p:sp>
        <p:nvSpPr>
          <p:cNvPr id="10" name="Slide Number Placeholder 9">
            <a:extLst>
              <a:ext uri="{FF2B5EF4-FFF2-40B4-BE49-F238E27FC236}">
                <a16:creationId xmlns:a16="http://schemas.microsoft.com/office/drawing/2014/main" id="{1EFDBE5F-A812-4858-9006-B774E7296B54}"/>
              </a:ext>
            </a:extLst>
          </p:cNvPr>
          <p:cNvSpPr>
            <a:spLocks noGrp="1"/>
          </p:cNvSpPr>
          <p:nvPr>
            <p:ph type="sldNum" sz="quarter" idx="12"/>
          </p:nvPr>
        </p:nvSpPr>
        <p:spPr/>
        <p:txBody>
          <a:bodyPr/>
          <a:lstStyle/>
          <a:p>
            <a:fld id="{3F5A8B5F-8CC7-4FA7-870C-D8B4AD8A45ED}" type="slidenum">
              <a:rPr lang="en-US" smtClean="0"/>
              <a:t>‹#›</a:t>
            </a:fld>
            <a:endParaRPr lang="en-US"/>
          </a:p>
        </p:txBody>
      </p:sp>
    </p:spTree>
    <p:extLst>
      <p:ext uri="{BB962C8B-B14F-4D97-AF65-F5344CB8AC3E}">
        <p14:creationId xmlns:p14="http://schemas.microsoft.com/office/powerpoint/2010/main" val="38781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973B6-3ECA-4938-851E-25BEAD616DE2}"/>
              </a:ext>
            </a:extLst>
          </p:cNvPr>
          <p:cNvSpPr>
            <a:spLocks noGrp="1"/>
          </p:cNvSpPr>
          <p:nvPr>
            <p:ph type="title"/>
          </p:nvPr>
        </p:nvSpPr>
        <p:spPr>
          <a:xfrm>
            <a:off x="4286250" y="0"/>
            <a:ext cx="7779431" cy="1404257"/>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B2AA394-89EF-4F71-8FB6-98DA93AC9E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9B23B6A-C0A6-4AEF-A5EC-DFF66FFFA37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88D115-6B85-4D35-900B-1692125E97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2648A27-4410-4CEB-B8F1-DA529635D19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377B3A8-BD22-44A9-91E1-5677D629C229}"/>
              </a:ext>
            </a:extLst>
          </p:cNvPr>
          <p:cNvSpPr>
            <a:spLocks noGrp="1"/>
          </p:cNvSpPr>
          <p:nvPr>
            <p:ph type="ftr" sz="quarter" idx="11"/>
          </p:nvPr>
        </p:nvSpPr>
        <p:spPr/>
        <p:txBody>
          <a:bodyPr/>
          <a:lstStyle/>
          <a:p>
            <a:r>
              <a:rPr lang="en-US"/>
              <a:t>NNCI Reverse Site Visit 2020</a:t>
            </a:r>
          </a:p>
        </p:txBody>
      </p:sp>
      <p:sp>
        <p:nvSpPr>
          <p:cNvPr id="9" name="Slide Number Placeholder 8">
            <a:extLst>
              <a:ext uri="{FF2B5EF4-FFF2-40B4-BE49-F238E27FC236}">
                <a16:creationId xmlns:a16="http://schemas.microsoft.com/office/drawing/2014/main" id="{E06E20A6-5DB8-4768-B1A8-D9E6F419CDC1}"/>
              </a:ext>
            </a:extLst>
          </p:cNvPr>
          <p:cNvSpPr>
            <a:spLocks noGrp="1"/>
          </p:cNvSpPr>
          <p:nvPr>
            <p:ph type="sldNum" sz="quarter" idx="12"/>
          </p:nvPr>
        </p:nvSpPr>
        <p:spPr/>
        <p:txBody>
          <a:bodyPr/>
          <a:lstStyle/>
          <a:p>
            <a:fld id="{3F5A8B5F-8CC7-4FA7-870C-D8B4AD8A45ED}" type="slidenum">
              <a:rPr lang="en-US" smtClean="0"/>
              <a:t>‹#›</a:t>
            </a:fld>
            <a:endParaRPr lang="en-US"/>
          </a:p>
        </p:txBody>
      </p:sp>
    </p:spTree>
    <p:extLst>
      <p:ext uri="{BB962C8B-B14F-4D97-AF65-F5344CB8AC3E}">
        <p14:creationId xmlns:p14="http://schemas.microsoft.com/office/powerpoint/2010/main" val="3675142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34992-250F-4FE8-B749-8AFA013A91D7}"/>
              </a:ext>
            </a:extLst>
          </p:cNvPr>
          <p:cNvSpPr>
            <a:spLocks noGrp="1"/>
          </p:cNvSpPr>
          <p:nvPr>
            <p:ph type="title"/>
          </p:nvPr>
        </p:nvSpPr>
        <p:spPr>
          <a:ln>
            <a:noFill/>
          </a:ln>
        </p:spPr>
        <p:txBody>
          <a:bodyPr/>
          <a:lstStyle/>
          <a:p>
            <a:r>
              <a:rPr lang="en-US"/>
              <a:t>Click to edit Master title style</a:t>
            </a:r>
          </a:p>
        </p:txBody>
      </p:sp>
      <p:sp>
        <p:nvSpPr>
          <p:cNvPr id="7" name="Footer Placeholder 6">
            <a:extLst>
              <a:ext uri="{FF2B5EF4-FFF2-40B4-BE49-F238E27FC236}">
                <a16:creationId xmlns:a16="http://schemas.microsoft.com/office/drawing/2014/main" id="{2FE450CA-EF8A-4B4F-8052-59D18B58BE4C}"/>
              </a:ext>
            </a:extLst>
          </p:cNvPr>
          <p:cNvSpPr>
            <a:spLocks noGrp="1"/>
          </p:cNvSpPr>
          <p:nvPr>
            <p:ph type="ftr" sz="quarter" idx="11"/>
          </p:nvPr>
        </p:nvSpPr>
        <p:spPr/>
        <p:txBody>
          <a:bodyPr/>
          <a:lstStyle/>
          <a:p>
            <a:r>
              <a:rPr lang="en-US"/>
              <a:t>NNCI Reverse Site Visit 2020</a:t>
            </a:r>
            <a:endParaRPr lang="en-US" dirty="0"/>
          </a:p>
        </p:txBody>
      </p:sp>
      <p:sp>
        <p:nvSpPr>
          <p:cNvPr id="8" name="Slide Number Placeholder 7">
            <a:extLst>
              <a:ext uri="{FF2B5EF4-FFF2-40B4-BE49-F238E27FC236}">
                <a16:creationId xmlns:a16="http://schemas.microsoft.com/office/drawing/2014/main" id="{AB26CA60-66A7-4351-8589-AFEB748D798C}"/>
              </a:ext>
            </a:extLst>
          </p:cNvPr>
          <p:cNvSpPr>
            <a:spLocks noGrp="1"/>
          </p:cNvSpPr>
          <p:nvPr>
            <p:ph type="sldNum" sz="quarter" idx="12"/>
          </p:nvPr>
        </p:nvSpPr>
        <p:spPr/>
        <p:txBody>
          <a:bodyPr/>
          <a:lstStyle/>
          <a:p>
            <a:fld id="{3F5A8B5F-8CC7-4FA7-870C-D8B4AD8A45ED}" type="slidenum">
              <a:rPr lang="en-US" smtClean="0"/>
              <a:t>‹#›</a:t>
            </a:fld>
            <a:endParaRPr lang="en-US"/>
          </a:p>
        </p:txBody>
      </p:sp>
    </p:spTree>
    <p:extLst>
      <p:ext uri="{BB962C8B-B14F-4D97-AF65-F5344CB8AC3E}">
        <p14:creationId xmlns:p14="http://schemas.microsoft.com/office/powerpoint/2010/main" val="1463139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no title">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250CC418-1CAF-4032-9F86-512268DD91A3}"/>
              </a:ext>
            </a:extLst>
          </p:cNvPr>
          <p:cNvSpPr>
            <a:spLocks noGrp="1"/>
          </p:cNvSpPr>
          <p:nvPr>
            <p:ph type="ftr" sz="quarter" idx="11"/>
          </p:nvPr>
        </p:nvSpPr>
        <p:spPr/>
        <p:txBody>
          <a:bodyPr/>
          <a:lstStyle/>
          <a:p>
            <a:r>
              <a:rPr lang="en-US"/>
              <a:t>NNCI Reverse Site Visit 2020</a:t>
            </a:r>
            <a:endParaRPr lang="en-US" dirty="0"/>
          </a:p>
        </p:txBody>
      </p:sp>
      <p:sp>
        <p:nvSpPr>
          <p:cNvPr id="7" name="Slide Number Placeholder 6">
            <a:extLst>
              <a:ext uri="{FF2B5EF4-FFF2-40B4-BE49-F238E27FC236}">
                <a16:creationId xmlns:a16="http://schemas.microsoft.com/office/drawing/2014/main" id="{EC77989C-1124-44FE-B8FC-5374A5F94753}"/>
              </a:ext>
            </a:extLst>
          </p:cNvPr>
          <p:cNvSpPr>
            <a:spLocks noGrp="1"/>
          </p:cNvSpPr>
          <p:nvPr>
            <p:ph type="sldNum" sz="quarter" idx="12"/>
          </p:nvPr>
        </p:nvSpPr>
        <p:spPr/>
        <p:txBody>
          <a:bodyPr/>
          <a:lstStyle/>
          <a:p>
            <a:fld id="{3F5A8B5F-8CC7-4FA7-870C-D8B4AD8A45ED}" type="slidenum">
              <a:rPr lang="en-US" smtClean="0"/>
              <a:t>‹#›</a:t>
            </a:fld>
            <a:endParaRPr lang="en-US"/>
          </a:p>
        </p:txBody>
      </p:sp>
    </p:spTree>
    <p:extLst>
      <p:ext uri="{BB962C8B-B14F-4D97-AF65-F5344CB8AC3E}">
        <p14:creationId xmlns:p14="http://schemas.microsoft.com/office/powerpoint/2010/main" val="1470852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jpg"/><Relationship Id="rId2" Type="http://schemas.openxmlformats.org/officeDocument/2006/relationships/slideLayout" Target="../slideLayouts/slideLayout2.xml"/><Relationship Id="rId16" Type="http://schemas.openxmlformats.org/officeDocument/2006/relationships/image" Target="../media/image4.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A0B337A-FB91-4477-A549-15646205351F}"/>
              </a:ext>
            </a:extLst>
          </p:cNvPr>
          <p:cNvSpPr>
            <a:spLocks noGrp="1"/>
          </p:cNvSpPr>
          <p:nvPr>
            <p:ph type="body" idx="1"/>
          </p:nvPr>
        </p:nvSpPr>
        <p:spPr>
          <a:xfrm>
            <a:off x="838200" y="1825625"/>
            <a:ext cx="10515600" cy="432205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1A9B19A3-A9B9-4C2C-91FB-D4B62C2A1EFE}"/>
              </a:ext>
            </a:extLst>
          </p:cNvPr>
          <p:cNvSpPr>
            <a:spLocks noGrp="1"/>
          </p:cNvSpPr>
          <p:nvPr>
            <p:ph type="ftr" sz="quarter" idx="3"/>
          </p:nvPr>
        </p:nvSpPr>
        <p:spPr>
          <a:xfrm>
            <a:off x="9160290" y="6576307"/>
            <a:ext cx="2193509" cy="200964"/>
          </a:xfrm>
          <a:prstGeom prst="rect">
            <a:avLst/>
          </a:prstGeom>
        </p:spPr>
        <p:txBody>
          <a:bodyPr vert="horz" lIns="91440" tIns="45720" rIns="91440" bIns="45720" rtlCol="0" anchor="ctr"/>
          <a:lstStyle>
            <a:lvl1pPr algn="ctr">
              <a:defRPr sz="1200">
                <a:solidFill>
                  <a:schemeClr val="tx1">
                    <a:tint val="75000"/>
                  </a:schemeClr>
                </a:solidFill>
              </a:defRPr>
            </a:lvl1pPr>
          </a:lstStyle>
          <a:p>
            <a:pPr algn="r"/>
            <a:r>
              <a:rPr lang="en-US" dirty="0"/>
              <a:t>NNCI Reverse Site Visit 2020</a:t>
            </a:r>
          </a:p>
        </p:txBody>
      </p:sp>
      <p:sp>
        <p:nvSpPr>
          <p:cNvPr id="6" name="Slide Number Placeholder 5">
            <a:extLst>
              <a:ext uri="{FF2B5EF4-FFF2-40B4-BE49-F238E27FC236}">
                <a16:creationId xmlns:a16="http://schemas.microsoft.com/office/drawing/2014/main" id="{0C005547-51C2-47A8-8F99-03BA380A8518}"/>
              </a:ext>
            </a:extLst>
          </p:cNvPr>
          <p:cNvSpPr>
            <a:spLocks noGrp="1"/>
          </p:cNvSpPr>
          <p:nvPr>
            <p:ph type="sldNum" sz="quarter" idx="4"/>
          </p:nvPr>
        </p:nvSpPr>
        <p:spPr>
          <a:xfrm>
            <a:off x="11463474" y="6579391"/>
            <a:ext cx="658091" cy="200964"/>
          </a:xfrm>
          <a:prstGeom prst="rect">
            <a:avLst/>
          </a:prstGeom>
        </p:spPr>
        <p:txBody>
          <a:bodyPr vert="horz" lIns="91440" tIns="45720" rIns="91440" bIns="45720" rtlCol="0" anchor="ctr"/>
          <a:lstStyle>
            <a:lvl1pPr algn="r">
              <a:defRPr sz="1200">
                <a:solidFill>
                  <a:schemeClr val="tx1">
                    <a:tint val="75000"/>
                  </a:schemeClr>
                </a:solidFill>
              </a:defRPr>
            </a:lvl1pPr>
          </a:lstStyle>
          <a:p>
            <a:fld id="{3F5A8B5F-8CC7-4FA7-870C-D8B4AD8A45ED}" type="slidenum">
              <a:rPr lang="en-US" smtClean="0"/>
              <a:t>‹#›</a:t>
            </a:fld>
            <a:endParaRPr lang="en-US"/>
          </a:p>
        </p:txBody>
      </p:sp>
      <p:sp>
        <p:nvSpPr>
          <p:cNvPr id="7" name="Rectangle 6">
            <a:extLst>
              <a:ext uri="{FF2B5EF4-FFF2-40B4-BE49-F238E27FC236}">
                <a16:creationId xmlns:a16="http://schemas.microsoft.com/office/drawing/2014/main" id="{1B5355CB-150A-493F-B97D-8120F92F97FB}"/>
              </a:ext>
            </a:extLst>
          </p:cNvPr>
          <p:cNvSpPr/>
          <p:nvPr userDrawn="1"/>
        </p:nvSpPr>
        <p:spPr>
          <a:xfrm>
            <a:off x="3745" y="-17464"/>
            <a:ext cx="12192000" cy="1208882"/>
          </a:xfrm>
          <a:prstGeom prst="rect">
            <a:avLst/>
          </a:prstGeom>
          <a:solidFill>
            <a:srgbClr val="B31B1B"/>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2400" dirty="0"/>
          </a:p>
        </p:txBody>
      </p:sp>
      <p:sp>
        <p:nvSpPr>
          <p:cNvPr id="2" name="Title Placeholder 1">
            <a:extLst>
              <a:ext uri="{FF2B5EF4-FFF2-40B4-BE49-F238E27FC236}">
                <a16:creationId xmlns:a16="http://schemas.microsoft.com/office/drawing/2014/main" id="{C3C984D2-7D94-4350-92C9-3C1A9A954265}"/>
              </a:ext>
            </a:extLst>
          </p:cNvPr>
          <p:cNvSpPr>
            <a:spLocks noGrp="1"/>
          </p:cNvSpPr>
          <p:nvPr>
            <p:ph type="title"/>
          </p:nvPr>
        </p:nvSpPr>
        <p:spPr>
          <a:xfrm>
            <a:off x="4359728" y="1"/>
            <a:ext cx="7655379" cy="1208882"/>
          </a:xfrm>
          <a:prstGeom prst="rect">
            <a:avLst/>
          </a:prstGeom>
        </p:spPr>
        <p:txBody>
          <a:bodyPr vert="horz" lIns="91440" tIns="45720" rIns="91440" bIns="45720" rtlCol="0" anchor="ctr">
            <a:normAutofit/>
          </a:bodyPr>
          <a:lstStyle/>
          <a:p>
            <a:r>
              <a:rPr lang="en-US" dirty="0"/>
              <a:t>Click to edit Master title style</a:t>
            </a:r>
          </a:p>
        </p:txBody>
      </p:sp>
      <p:pic>
        <p:nvPicPr>
          <p:cNvPr id="8" name="Graphic 7">
            <a:extLst>
              <a:ext uri="{FF2B5EF4-FFF2-40B4-BE49-F238E27FC236}">
                <a16:creationId xmlns:a16="http://schemas.microsoft.com/office/drawing/2014/main" id="{8E539942-E521-4DB6-ADCD-26C955B46093}"/>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76893" y="206374"/>
            <a:ext cx="949325" cy="949325"/>
          </a:xfrm>
          <a:prstGeom prst="rect">
            <a:avLst/>
          </a:prstGeom>
        </p:spPr>
      </p:pic>
      <p:pic>
        <p:nvPicPr>
          <p:cNvPr id="9" name="Graphic 8">
            <a:extLst>
              <a:ext uri="{FF2B5EF4-FFF2-40B4-BE49-F238E27FC236}">
                <a16:creationId xmlns:a16="http://schemas.microsoft.com/office/drawing/2014/main" id="{DAB1233D-1CCE-491C-BA51-42E86C6EFBB3}"/>
              </a:ext>
            </a:extLst>
          </p:cNvPr>
          <p:cNvPicPr>
            <a:picLocks noChangeAspect="1"/>
          </p:cNvPicPr>
          <p:nvPr userDrawn="1"/>
        </p:nvPicPr>
        <p:blipFill>
          <a:blip r:embed="rId15">
            <a:extLst>
              <a:ext uri="{96DAC541-7B7A-43D3-8B79-37D633B846F1}">
                <asvg:svgBlip xmlns:asvg="http://schemas.microsoft.com/office/drawing/2016/SVG/main" r:embed="rId16"/>
              </a:ext>
            </a:extLst>
          </a:blip>
          <a:stretch>
            <a:fillRect/>
          </a:stretch>
        </p:blipFill>
        <p:spPr>
          <a:xfrm>
            <a:off x="1538398" y="302596"/>
            <a:ext cx="2647950" cy="888822"/>
          </a:xfrm>
          <a:prstGeom prst="rect">
            <a:avLst/>
          </a:prstGeom>
        </p:spPr>
      </p:pic>
      <p:cxnSp>
        <p:nvCxnSpPr>
          <p:cNvPr id="11" name="Straight Connector 10">
            <a:extLst>
              <a:ext uri="{FF2B5EF4-FFF2-40B4-BE49-F238E27FC236}">
                <a16:creationId xmlns:a16="http://schemas.microsoft.com/office/drawing/2014/main" id="{EDB46B50-F837-45BD-B304-E47C6A59609D}"/>
              </a:ext>
            </a:extLst>
          </p:cNvPr>
          <p:cNvCxnSpPr/>
          <p:nvPr userDrawn="1"/>
        </p:nvCxnSpPr>
        <p:spPr>
          <a:xfrm>
            <a:off x="1299366" y="206374"/>
            <a:ext cx="0" cy="9493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77AC52C5-2509-4224-9E3E-6FDC8459EC9C}"/>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214176" y="6252544"/>
            <a:ext cx="2316588" cy="510297"/>
          </a:xfrm>
          <a:prstGeom prst="rect">
            <a:avLst/>
          </a:prstGeom>
        </p:spPr>
      </p:pic>
      <p:pic>
        <p:nvPicPr>
          <p:cNvPr id="14" name="Picture 13">
            <a:extLst>
              <a:ext uri="{FF2B5EF4-FFF2-40B4-BE49-F238E27FC236}">
                <a16:creationId xmlns:a16="http://schemas.microsoft.com/office/drawing/2014/main" id="{BCA00BE7-FED4-48B6-A5C6-297440875448}"/>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2640439" y="6259257"/>
            <a:ext cx="511439" cy="513214"/>
          </a:xfrm>
          <a:prstGeom prst="rect">
            <a:avLst/>
          </a:prstGeom>
        </p:spPr>
      </p:pic>
      <p:sp>
        <p:nvSpPr>
          <p:cNvPr id="15" name="Date Placeholder 14">
            <a:extLst>
              <a:ext uri="{FF2B5EF4-FFF2-40B4-BE49-F238E27FC236}">
                <a16:creationId xmlns:a16="http://schemas.microsoft.com/office/drawing/2014/main" id="{B97D9411-F423-4B83-8FBF-F8FF4CA346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BB6D39-3133-45F0-B36A-9EDBDD4031B8}" type="datetime1">
              <a:rPr lang="en-US" smtClean="0"/>
              <a:t>6/19/2024</a:t>
            </a:fld>
            <a:endParaRPr lang="en-US" dirty="0"/>
          </a:p>
        </p:txBody>
      </p:sp>
      <p:pic>
        <p:nvPicPr>
          <p:cNvPr id="4" name="Picture 3">
            <a:extLst>
              <a:ext uri="{FF2B5EF4-FFF2-40B4-BE49-F238E27FC236}">
                <a16:creationId xmlns:a16="http://schemas.microsoft.com/office/drawing/2014/main" id="{721A5AB9-960A-456F-A38F-BDA3120B4E62}"/>
              </a:ext>
            </a:extLst>
          </p:cNvPr>
          <p:cNvPicPr>
            <a:picLocks noChangeAspect="1"/>
          </p:cNvPicPr>
          <p:nvPr userDrawn="1"/>
        </p:nvPicPr>
        <p:blipFill>
          <a:blip r:embed="rId19"/>
          <a:stretch>
            <a:fillRect/>
          </a:stretch>
        </p:blipFill>
        <p:spPr>
          <a:xfrm>
            <a:off x="3691075" y="6259257"/>
            <a:ext cx="1944793" cy="573074"/>
          </a:xfrm>
          <a:prstGeom prst="rect">
            <a:avLst/>
          </a:prstGeom>
        </p:spPr>
      </p:pic>
    </p:spTree>
    <p:extLst>
      <p:ext uri="{BB962C8B-B14F-4D97-AF65-F5344CB8AC3E}">
        <p14:creationId xmlns:p14="http://schemas.microsoft.com/office/powerpoint/2010/main" val="984482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r" defTabSz="914400" rtl="0" eaLnBrk="1" latinLnBrk="0" hangingPunct="1">
        <a:lnSpc>
          <a:spcPct val="90000"/>
        </a:lnSpc>
        <a:spcBef>
          <a:spcPct val="0"/>
        </a:spcBef>
        <a:buNone/>
        <a:defRPr sz="4000" b="1" kern="1200">
          <a:solidFill>
            <a:schemeClr val="bg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18" Type="http://schemas.openxmlformats.org/officeDocument/2006/relationships/image" Target="../media/image23.png"/><Relationship Id="rId26" Type="http://schemas.openxmlformats.org/officeDocument/2006/relationships/image" Target="../media/image31.png"/><Relationship Id="rId3" Type="http://schemas.openxmlformats.org/officeDocument/2006/relationships/image" Target="../media/image8.png"/><Relationship Id="rId21" Type="http://schemas.openxmlformats.org/officeDocument/2006/relationships/image" Target="../media/image26.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5" Type="http://schemas.openxmlformats.org/officeDocument/2006/relationships/image" Target="../media/image30.png"/><Relationship Id="rId2" Type="http://schemas.openxmlformats.org/officeDocument/2006/relationships/notesSlide" Target="../notesSlides/notesSlide1.xml"/><Relationship Id="rId16" Type="http://schemas.openxmlformats.org/officeDocument/2006/relationships/image" Target="../media/image21.png"/><Relationship Id="rId20" Type="http://schemas.openxmlformats.org/officeDocument/2006/relationships/image" Target="../media/image25.png"/><Relationship Id="rId29"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png"/><Relationship Id="rId24" Type="http://schemas.openxmlformats.org/officeDocument/2006/relationships/image" Target="../media/image29.png"/><Relationship Id="rId32" Type="http://schemas.openxmlformats.org/officeDocument/2006/relationships/image" Target="../media/image37.png"/><Relationship Id="rId5" Type="http://schemas.openxmlformats.org/officeDocument/2006/relationships/image" Target="../media/image10.png"/><Relationship Id="rId15" Type="http://schemas.openxmlformats.org/officeDocument/2006/relationships/image" Target="../media/image20.png"/><Relationship Id="rId23" Type="http://schemas.openxmlformats.org/officeDocument/2006/relationships/image" Target="../media/image28.png"/><Relationship Id="rId28" Type="http://schemas.openxmlformats.org/officeDocument/2006/relationships/image" Target="../media/image33.png"/><Relationship Id="rId10" Type="http://schemas.openxmlformats.org/officeDocument/2006/relationships/image" Target="../media/image15.png"/><Relationship Id="rId19" Type="http://schemas.openxmlformats.org/officeDocument/2006/relationships/image" Target="../media/image24.png"/><Relationship Id="rId31" Type="http://schemas.openxmlformats.org/officeDocument/2006/relationships/image" Target="../media/image36.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32.png"/><Relationship Id="rId30" Type="http://schemas.openxmlformats.org/officeDocument/2006/relationships/image" Target="../media/image35.png"/></Relationships>
</file>

<file path=ppt/slides/_rels/slide2.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diagramQuickStyle" Target="../diagrams/quickStyle1.xml"/><Relationship Id="rId3" Type="http://schemas.openxmlformats.org/officeDocument/2006/relationships/image" Target="../media/image38.jpeg"/><Relationship Id="rId7" Type="http://schemas.openxmlformats.org/officeDocument/2006/relationships/image" Target="../media/image42.jpeg"/><Relationship Id="rId12" Type="http://schemas.openxmlformats.org/officeDocument/2006/relationships/image" Target="../media/image47.png"/><Relationship Id="rId17" Type="http://schemas.openxmlformats.org/officeDocument/2006/relationships/diagramLayout" Target="../diagrams/layout1.xml"/><Relationship Id="rId2" Type="http://schemas.openxmlformats.org/officeDocument/2006/relationships/notesSlide" Target="../notesSlides/notesSlide2.xml"/><Relationship Id="rId16" Type="http://schemas.openxmlformats.org/officeDocument/2006/relationships/diagramData" Target="../diagrams/data1.xml"/><Relationship Id="rId20" Type="http://schemas.microsoft.com/office/2007/relationships/diagramDrawing" Target="../diagrams/drawing1.xml"/><Relationship Id="rId1" Type="http://schemas.openxmlformats.org/officeDocument/2006/relationships/slideLayout" Target="../slideLayouts/slideLayout7.xml"/><Relationship Id="rId6" Type="http://schemas.openxmlformats.org/officeDocument/2006/relationships/image" Target="../media/image41.JPG"/><Relationship Id="rId11" Type="http://schemas.openxmlformats.org/officeDocument/2006/relationships/image" Target="../media/image46.png"/><Relationship Id="rId5" Type="http://schemas.openxmlformats.org/officeDocument/2006/relationships/image" Target="../media/image40.jpeg"/><Relationship Id="rId15" Type="http://schemas.openxmlformats.org/officeDocument/2006/relationships/image" Target="../media/image50.png"/><Relationship Id="rId10" Type="http://schemas.openxmlformats.org/officeDocument/2006/relationships/image" Target="../media/image45.png"/><Relationship Id="rId19" Type="http://schemas.openxmlformats.org/officeDocument/2006/relationships/diagramColors" Target="../diagrams/colors1.xml"/><Relationship Id="rId4" Type="http://schemas.openxmlformats.org/officeDocument/2006/relationships/image" Target="../media/image39.jpeg"/><Relationship Id="rId9" Type="http://schemas.openxmlformats.org/officeDocument/2006/relationships/image" Target="../media/image44.jpeg"/><Relationship Id="rId14" Type="http://schemas.openxmlformats.org/officeDocument/2006/relationships/image" Target="../media/image4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8F2862C-4170-DC70-F7C2-D1A736AB4AF5}"/>
              </a:ext>
            </a:extLst>
          </p:cNvPr>
          <p:cNvSpPr>
            <a:spLocks noGrp="1"/>
          </p:cNvSpPr>
          <p:nvPr>
            <p:ph type="body" sz="quarter" idx="13"/>
          </p:nvPr>
        </p:nvSpPr>
        <p:spPr>
          <a:xfrm>
            <a:off x="188367" y="1250032"/>
            <a:ext cx="11353802" cy="581025"/>
          </a:xfrm>
        </p:spPr>
        <p:txBody>
          <a:bodyPr>
            <a:noAutofit/>
          </a:bodyPr>
          <a:lstStyle/>
          <a:p>
            <a:r>
              <a:rPr lang="en-US" sz="1800" dirty="0">
                <a:solidFill>
                  <a:schemeClr val="tx1">
                    <a:lumMod val="50000"/>
                    <a:lumOff val="50000"/>
                  </a:schemeClr>
                </a:solidFill>
              </a:rPr>
              <a:t>OUR MISSION- </a:t>
            </a:r>
            <a:r>
              <a:rPr lang="en-US" sz="1800" b="0" dirty="0">
                <a:solidFill>
                  <a:schemeClr val="tx1">
                    <a:lumMod val="50000"/>
                    <a:lumOff val="50000"/>
                  </a:schemeClr>
                </a:solidFill>
              </a:rPr>
              <a:t>is to enable rapid advancements in science, engineering and technology at the nanoscale by providing efficient access to nanotechnology infrastructure and expertise. CNF </a:t>
            </a:r>
            <a:r>
              <a:rPr lang="en-US" sz="1800" dirty="0">
                <a:solidFill>
                  <a:schemeClr val="tx1">
                    <a:lumMod val="50000"/>
                    <a:lumOff val="50000"/>
                  </a:schemeClr>
                </a:solidFill>
              </a:rPr>
              <a:t>operates as a flexible open user facility </a:t>
            </a:r>
            <a:r>
              <a:rPr lang="en-US" sz="1800" b="0" dirty="0">
                <a:solidFill>
                  <a:schemeClr val="tx1">
                    <a:lumMod val="50000"/>
                    <a:lumOff val="50000"/>
                  </a:schemeClr>
                </a:solidFill>
              </a:rPr>
              <a:t>and is proud to be a member of the National Nanotechnology Coordinated Infrastructure (NNCI).</a:t>
            </a:r>
          </a:p>
        </p:txBody>
      </p:sp>
      <p:sp>
        <p:nvSpPr>
          <p:cNvPr id="4" name="Footer Placeholder 3">
            <a:extLst>
              <a:ext uri="{FF2B5EF4-FFF2-40B4-BE49-F238E27FC236}">
                <a16:creationId xmlns:a16="http://schemas.microsoft.com/office/drawing/2014/main" id="{0D4792AF-27BC-5B0C-AEB8-005EC4711049}"/>
              </a:ext>
            </a:extLst>
          </p:cNvPr>
          <p:cNvSpPr>
            <a:spLocks noGrp="1"/>
          </p:cNvSpPr>
          <p:nvPr>
            <p:ph type="ftr" sz="quarter" idx="15"/>
          </p:nvPr>
        </p:nvSpPr>
        <p:spPr>
          <a:xfrm>
            <a:off x="140777" y="5534617"/>
            <a:ext cx="3654602" cy="146702"/>
          </a:xfrm>
        </p:spPr>
        <p:txBody>
          <a:bodyPr/>
          <a:lstStyle/>
          <a:p>
            <a:r>
              <a:rPr lang="en-US" sz="1800" b="1" dirty="0">
                <a:solidFill>
                  <a:schemeClr val="tx1"/>
                </a:solidFill>
              </a:rPr>
              <a:t>https://www.cnf.cornell.edu/howto</a:t>
            </a:r>
          </a:p>
        </p:txBody>
      </p:sp>
      <p:sp>
        <p:nvSpPr>
          <p:cNvPr id="5" name="Slide Number Placeholder 4">
            <a:extLst>
              <a:ext uri="{FF2B5EF4-FFF2-40B4-BE49-F238E27FC236}">
                <a16:creationId xmlns:a16="http://schemas.microsoft.com/office/drawing/2014/main" id="{9AB8E032-3783-3A20-A058-04A87B6331DC}"/>
              </a:ext>
            </a:extLst>
          </p:cNvPr>
          <p:cNvSpPr>
            <a:spLocks noGrp="1"/>
          </p:cNvSpPr>
          <p:nvPr>
            <p:ph type="sldNum" sz="quarter" idx="16"/>
          </p:nvPr>
        </p:nvSpPr>
        <p:spPr>
          <a:xfrm>
            <a:off x="11357017" y="6525344"/>
            <a:ext cx="658091" cy="200964"/>
          </a:xfrm>
        </p:spPr>
        <p:txBody>
          <a:bodyPr/>
          <a:lstStyle/>
          <a:p>
            <a:fld id="{3F5A8B5F-8CC7-4FA7-870C-D8B4AD8A45ED}" type="slidenum">
              <a:rPr lang="en-US" smtClean="0"/>
              <a:t>1</a:t>
            </a:fld>
            <a:endParaRPr lang="en-US"/>
          </a:p>
        </p:txBody>
      </p:sp>
      <p:sp>
        <p:nvSpPr>
          <p:cNvPr id="6" name="TextBox 5">
            <a:extLst>
              <a:ext uri="{FF2B5EF4-FFF2-40B4-BE49-F238E27FC236}">
                <a16:creationId xmlns:a16="http://schemas.microsoft.com/office/drawing/2014/main" id="{72BABA9E-4B79-6F81-A919-701B555ED66C}"/>
              </a:ext>
            </a:extLst>
          </p:cNvPr>
          <p:cNvSpPr txBox="1"/>
          <p:nvPr/>
        </p:nvSpPr>
        <p:spPr>
          <a:xfrm>
            <a:off x="4713079" y="2103951"/>
            <a:ext cx="1909298" cy="369332"/>
          </a:xfrm>
          <a:prstGeom prst="rect">
            <a:avLst/>
          </a:prstGeom>
          <a:noFill/>
        </p:spPr>
        <p:txBody>
          <a:bodyPr wrap="square" rtlCol="0">
            <a:spAutoFit/>
          </a:bodyPr>
          <a:lstStyle/>
          <a:p>
            <a:pPr algn="ctr"/>
            <a:r>
              <a:rPr lang="en-US" b="1" dirty="0"/>
              <a:t>CNF Cleanroom  </a:t>
            </a:r>
          </a:p>
        </p:txBody>
      </p:sp>
      <p:sp>
        <p:nvSpPr>
          <p:cNvPr id="8" name="TextBox 7">
            <a:extLst>
              <a:ext uri="{FF2B5EF4-FFF2-40B4-BE49-F238E27FC236}">
                <a16:creationId xmlns:a16="http://schemas.microsoft.com/office/drawing/2014/main" id="{C2A2AC29-DB3E-FBF5-8FE4-58FDE33A3F41}"/>
              </a:ext>
            </a:extLst>
          </p:cNvPr>
          <p:cNvSpPr txBox="1"/>
          <p:nvPr/>
        </p:nvSpPr>
        <p:spPr>
          <a:xfrm>
            <a:off x="506937" y="2065190"/>
            <a:ext cx="2687658" cy="369332"/>
          </a:xfrm>
          <a:prstGeom prst="rect">
            <a:avLst/>
          </a:prstGeom>
          <a:noFill/>
        </p:spPr>
        <p:txBody>
          <a:bodyPr wrap="square" rtlCol="0">
            <a:spAutoFit/>
          </a:bodyPr>
          <a:lstStyle/>
          <a:p>
            <a:pPr algn="ctr"/>
            <a:r>
              <a:rPr lang="en-US" b="1" dirty="0"/>
              <a:t>Getting Started   </a:t>
            </a:r>
          </a:p>
        </p:txBody>
      </p:sp>
      <p:pic>
        <p:nvPicPr>
          <p:cNvPr id="9" name="Picture 8">
            <a:extLst>
              <a:ext uri="{FF2B5EF4-FFF2-40B4-BE49-F238E27FC236}">
                <a16:creationId xmlns:a16="http://schemas.microsoft.com/office/drawing/2014/main" id="{8E1AAA1E-F5C8-E09E-9228-98DD24BFE42B}"/>
              </a:ext>
            </a:extLst>
          </p:cNvPr>
          <p:cNvPicPr>
            <a:picLocks noChangeAspect="1"/>
          </p:cNvPicPr>
          <p:nvPr/>
        </p:nvPicPr>
        <p:blipFill>
          <a:blip r:embed="rId3"/>
          <a:stretch>
            <a:fillRect/>
          </a:stretch>
        </p:blipFill>
        <p:spPr>
          <a:xfrm>
            <a:off x="430271" y="2519204"/>
            <a:ext cx="2775793" cy="2775793"/>
          </a:xfrm>
          <a:prstGeom prst="rect">
            <a:avLst/>
          </a:prstGeom>
        </p:spPr>
      </p:pic>
      <p:pic>
        <p:nvPicPr>
          <p:cNvPr id="11" name="Picture 10">
            <a:extLst>
              <a:ext uri="{FF2B5EF4-FFF2-40B4-BE49-F238E27FC236}">
                <a16:creationId xmlns:a16="http://schemas.microsoft.com/office/drawing/2014/main" id="{D81743D4-B4EA-359F-F418-7A2FD464A010}"/>
              </a:ext>
            </a:extLst>
          </p:cNvPr>
          <p:cNvPicPr>
            <a:picLocks noChangeAspect="1"/>
          </p:cNvPicPr>
          <p:nvPr/>
        </p:nvPicPr>
        <p:blipFill>
          <a:blip r:embed="rId4"/>
          <a:stretch>
            <a:fillRect/>
          </a:stretch>
        </p:blipFill>
        <p:spPr>
          <a:xfrm>
            <a:off x="4243451" y="2562365"/>
            <a:ext cx="2921623" cy="173326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a:extLst>
              <a:ext uri="{FF2B5EF4-FFF2-40B4-BE49-F238E27FC236}">
                <a16:creationId xmlns:a16="http://schemas.microsoft.com/office/drawing/2014/main" id="{B74EA745-4B10-42E9-1273-921DF997BFC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84356" y="4557572"/>
            <a:ext cx="1752407" cy="1752407"/>
          </a:xfrm>
          <a:prstGeom prst="rect">
            <a:avLst/>
          </a:prstGeom>
        </p:spPr>
      </p:pic>
      <p:sp>
        <p:nvSpPr>
          <p:cNvPr id="13" name="TextBox 12">
            <a:extLst>
              <a:ext uri="{FF2B5EF4-FFF2-40B4-BE49-F238E27FC236}">
                <a16:creationId xmlns:a16="http://schemas.microsoft.com/office/drawing/2014/main" id="{07662336-6288-5BB8-DFD7-C82869A9EB6D}"/>
              </a:ext>
            </a:extLst>
          </p:cNvPr>
          <p:cNvSpPr txBox="1"/>
          <p:nvPr/>
        </p:nvSpPr>
        <p:spPr>
          <a:xfrm>
            <a:off x="4061341" y="4555653"/>
            <a:ext cx="1547480" cy="1754326"/>
          </a:xfrm>
          <a:prstGeom prst="rect">
            <a:avLst/>
          </a:prstGeom>
          <a:noFill/>
        </p:spPr>
        <p:txBody>
          <a:bodyPr wrap="square" rtlCol="0">
            <a:spAutoFit/>
          </a:bodyPr>
          <a:lstStyle/>
          <a:p>
            <a:pPr marL="171450" indent="-171450">
              <a:buFont typeface="Arial" panose="020B0604020202020204" pitchFamily="34" charset="0"/>
              <a:buChar char="•"/>
            </a:pPr>
            <a:r>
              <a:rPr lang="en-US" sz="1200" dirty="0"/>
              <a:t>1700 sq ft</a:t>
            </a:r>
          </a:p>
          <a:p>
            <a:pPr marL="171450" indent="-171450">
              <a:buFont typeface="Arial" panose="020B0604020202020204" pitchFamily="34" charset="0"/>
              <a:buChar char="•"/>
            </a:pPr>
            <a:r>
              <a:rPr lang="en-US" sz="1200" dirty="0"/>
              <a:t>Class 1000</a:t>
            </a:r>
          </a:p>
          <a:p>
            <a:pPr marL="171450" indent="-171450">
              <a:buFont typeface="Arial" panose="020B0604020202020204" pitchFamily="34" charset="0"/>
              <a:buChar char="•"/>
            </a:pPr>
            <a:r>
              <a:rPr lang="en-US" sz="1200" dirty="0"/>
              <a:t>Over 180 - </a:t>
            </a:r>
            <a:r>
              <a:rPr lang="en-US" sz="1200" dirty="0">
                <a:solidFill>
                  <a:schemeClr val="tx1"/>
                </a:solidFill>
                <a:latin typeface="Arial" panose="020B0604020202020204" pitchFamily="34" charset="0"/>
                <a:cs typeface="Arial" panose="020B0604020202020204" pitchFamily="34" charset="0"/>
              </a:rPr>
              <a:t>advanced fabrication and characterization tools</a:t>
            </a:r>
            <a:r>
              <a:rPr lang="en-US" sz="1200" dirty="0"/>
              <a:t> </a:t>
            </a:r>
          </a:p>
          <a:p>
            <a:endParaRPr lang="en-US" sz="1200" dirty="0"/>
          </a:p>
          <a:p>
            <a:endParaRPr lang="en-US" sz="1200" dirty="0"/>
          </a:p>
        </p:txBody>
      </p:sp>
      <p:sp>
        <p:nvSpPr>
          <p:cNvPr id="39" name="TextBox 38">
            <a:extLst>
              <a:ext uri="{FF2B5EF4-FFF2-40B4-BE49-F238E27FC236}">
                <a16:creationId xmlns:a16="http://schemas.microsoft.com/office/drawing/2014/main" id="{81AF0D81-CF5F-4071-9903-5689BE9D96BD}"/>
              </a:ext>
            </a:extLst>
          </p:cNvPr>
          <p:cNvSpPr txBox="1"/>
          <p:nvPr/>
        </p:nvSpPr>
        <p:spPr>
          <a:xfrm>
            <a:off x="7816461" y="2097330"/>
            <a:ext cx="2687658" cy="369332"/>
          </a:xfrm>
          <a:prstGeom prst="rect">
            <a:avLst/>
          </a:prstGeom>
          <a:noFill/>
        </p:spPr>
        <p:txBody>
          <a:bodyPr wrap="square" rtlCol="0">
            <a:spAutoFit/>
          </a:bodyPr>
          <a:lstStyle/>
          <a:p>
            <a:pPr algn="ctr"/>
            <a:r>
              <a:rPr lang="en-US" b="1" dirty="0"/>
              <a:t>Staff</a:t>
            </a:r>
          </a:p>
        </p:txBody>
      </p:sp>
      <p:pic>
        <p:nvPicPr>
          <p:cNvPr id="27" name="Picture 26">
            <a:extLst>
              <a:ext uri="{FF2B5EF4-FFF2-40B4-BE49-F238E27FC236}">
                <a16:creationId xmlns:a16="http://schemas.microsoft.com/office/drawing/2014/main" id="{568BC554-23D3-D7CE-6735-155FAE93D1B0}"/>
              </a:ext>
            </a:extLst>
          </p:cNvPr>
          <p:cNvPicPr>
            <a:picLocks noChangeAspect="1"/>
          </p:cNvPicPr>
          <p:nvPr/>
        </p:nvPicPr>
        <p:blipFill>
          <a:blip r:embed="rId6"/>
          <a:stretch>
            <a:fillRect/>
          </a:stretch>
        </p:blipFill>
        <p:spPr>
          <a:xfrm>
            <a:off x="9093683" y="2564989"/>
            <a:ext cx="644050" cy="644050"/>
          </a:xfrm>
          <a:prstGeom prst="roundRect">
            <a:avLst>
              <a:gd name="adj" fmla="val 16667"/>
            </a:avLst>
          </a:prstGeom>
          <a:ln>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a:extLst>
              <a:ext uri="{FF2B5EF4-FFF2-40B4-BE49-F238E27FC236}">
                <a16:creationId xmlns:a16="http://schemas.microsoft.com/office/drawing/2014/main" id="{6348D266-27A9-CB89-BF37-4F9655AE0B2E}"/>
              </a:ext>
            </a:extLst>
          </p:cNvPr>
          <p:cNvPicPr>
            <a:picLocks noChangeAspect="1"/>
          </p:cNvPicPr>
          <p:nvPr/>
        </p:nvPicPr>
        <p:blipFill>
          <a:blip r:embed="rId7"/>
          <a:stretch>
            <a:fillRect/>
          </a:stretch>
        </p:blipFill>
        <p:spPr>
          <a:xfrm>
            <a:off x="9818999" y="2563487"/>
            <a:ext cx="640080" cy="640080"/>
          </a:xfrm>
          <a:prstGeom prst="roundRect">
            <a:avLst>
              <a:gd name="adj" fmla="val 16667"/>
            </a:avLst>
          </a:prstGeom>
          <a:ln w="1270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9" name="Picture 28">
            <a:extLst>
              <a:ext uri="{FF2B5EF4-FFF2-40B4-BE49-F238E27FC236}">
                <a16:creationId xmlns:a16="http://schemas.microsoft.com/office/drawing/2014/main" id="{6ECAAB71-8809-F7B1-38FD-633884F469A0}"/>
              </a:ext>
            </a:extLst>
          </p:cNvPr>
          <p:cNvPicPr>
            <a:picLocks noChangeAspect="1"/>
          </p:cNvPicPr>
          <p:nvPr/>
        </p:nvPicPr>
        <p:blipFill>
          <a:blip r:embed="rId8"/>
          <a:stretch>
            <a:fillRect/>
          </a:stretch>
        </p:blipFill>
        <p:spPr>
          <a:xfrm>
            <a:off x="7570854" y="3286344"/>
            <a:ext cx="763513" cy="763513"/>
          </a:xfrm>
          <a:prstGeom prst="rect">
            <a:avLst/>
          </a:prstGeom>
        </p:spPr>
      </p:pic>
      <p:pic>
        <p:nvPicPr>
          <p:cNvPr id="30" name="Picture 29">
            <a:extLst>
              <a:ext uri="{FF2B5EF4-FFF2-40B4-BE49-F238E27FC236}">
                <a16:creationId xmlns:a16="http://schemas.microsoft.com/office/drawing/2014/main" id="{ADE37278-D7E4-FA7F-5BE1-9E6A09529315}"/>
              </a:ext>
            </a:extLst>
          </p:cNvPr>
          <p:cNvPicPr>
            <a:picLocks noChangeAspect="1"/>
          </p:cNvPicPr>
          <p:nvPr/>
        </p:nvPicPr>
        <p:blipFill>
          <a:blip r:embed="rId9"/>
          <a:stretch>
            <a:fillRect/>
          </a:stretch>
        </p:blipFill>
        <p:spPr>
          <a:xfrm>
            <a:off x="9093683" y="3296080"/>
            <a:ext cx="640080" cy="640080"/>
          </a:xfrm>
          <a:prstGeom prst="roundRect">
            <a:avLst>
              <a:gd name="adj" fmla="val 16667"/>
            </a:avLst>
          </a:prstGeom>
          <a:ln w="1270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3" name="Picture 2">
            <a:extLst>
              <a:ext uri="{FF2B5EF4-FFF2-40B4-BE49-F238E27FC236}">
                <a16:creationId xmlns:a16="http://schemas.microsoft.com/office/drawing/2014/main" id="{FAF71673-9275-7FA1-2B6D-A1E7CE4570D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t="1264" b="1264"/>
          <a:stretch/>
        </p:blipFill>
        <p:spPr bwMode="auto">
          <a:xfrm>
            <a:off x="10524045" y="3301113"/>
            <a:ext cx="640080" cy="640080"/>
          </a:xfrm>
          <a:prstGeom prst="roundRect">
            <a:avLst>
              <a:gd name="adj" fmla="val 16667"/>
            </a:avLst>
          </a:prstGeom>
          <a:ln>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5" name="Picture 34">
            <a:extLst>
              <a:ext uri="{FF2B5EF4-FFF2-40B4-BE49-F238E27FC236}">
                <a16:creationId xmlns:a16="http://schemas.microsoft.com/office/drawing/2014/main" id="{D3373F1E-51EE-0D03-C136-46EAF02F2E19}"/>
              </a:ext>
            </a:extLst>
          </p:cNvPr>
          <p:cNvPicPr>
            <a:picLocks noChangeAspect="1"/>
          </p:cNvPicPr>
          <p:nvPr/>
        </p:nvPicPr>
        <p:blipFill>
          <a:blip r:embed="rId11"/>
          <a:stretch>
            <a:fillRect/>
          </a:stretch>
        </p:blipFill>
        <p:spPr>
          <a:xfrm>
            <a:off x="7655563" y="4069005"/>
            <a:ext cx="640080" cy="640080"/>
          </a:xfrm>
          <a:prstGeom prst="roundRect">
            <a:avLst>
              <a:gd name="adj" fmla="val 16667"/>
            </a:avLst>
          </a:prstGeom>
          <a:ln w="1270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6" name="Picture 35">
            <a:extLst>
              <a:ext uri="{FF2B5EF4-FFF2-40B4-BE49-F238E27FC236}">
                <a16:creationId xmlns:a16="http://schemas.microsoft.com/office/drawing/2014/main" id="{9B662C6C-A684-85D4-2DF4-15E5BD3FEBF6}"/>
              </a:ext>
            </a:extLst>
          </p:cNvPr>
          <p:cNvPicPr>
            <a:picLocks noChangeAspect="1"/>
          </p:cNvPicPr>
          <p:nvPr/>
        </p:nvPicPr>
        <p:blipFill>
          <a:blip r:embed="rId12"/>
          <a:stretch>
            <a:fillRect/>
          </a:stretch>
        </p:blipFill>
        <p:spPr>
          <a:xfrm>
            <a:off x="8368214" y="4076964"/>
            <a:ext cx="640080" cy="640080"/>
          </a:xfrm>
          <a:prstGeom prst="roundRect">
            <a:avLst>
              <a:gd name="adj" fmla="val 16667"/>
            </a:avLst>
          </a:prstGeom>
          <a:ln w="1270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7" name="Picture 36">
            <a:extLst>
              <a:ext uri="{FF2B5EF4-FFF2-40B4-BE49-F238E27FC236}">
                <a16:creationId xmlns:a16="http://schemas.microsoft.com/office/drawing/2014/main" id="{181C9386-D96A-DDCB-8DB4-39EAB9A5569B}"/>
              </a:ext>
            </a:extLst>
          </p:cNvPr>
          <p:cNvPicPr>
            <a:picLocks noChangeAspect="1"/>
          </p:cNvPicPr>
          <p:nvPr/>
        </p:nvPicPr>
        <p:blipFill>
          <a:blip r:embed="rId13"/>
          <a:stretch>
            <a:fillRect/>
          </a:stretch>
        </p:blipFill>
        <p:spPr>
          <a:xfrm>
            <a:off x="11267401" y="3296080"/>
            <a:ext cx="640080" cy="640080"/>
          </a:xfrm>
          <a:prstGeom prst="roundRect">
            <a:avLst>
              <a:gd name="adj" fmla="val 16667"/>
            </a:avLst>
          </a:prstGeom>
          <a:ln w="1270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0" name="Picture 39">
            <a:extLst>
              <a:ext uri="{FF2B5EF4-FFF2-40B4-BE49-F238E27FC236}">
                <a16:creationId xmlns:a16="http://schemas.microsoft.com/office/drawing/2014/main" id="{120E8F14-E69A-E74D-1EA8-E0BF97EE3DC6}"/>
              </a:ext>
            </a:extLst>
          </p:cNvPr>
          <p:cNvPicPr>
            <a:picLocks noChangeAspect="1"/>
          </p:cNvPicPr>
          <p:nvPr/>
        </p:nvPicPr>
        <p:blipFill>
          <a:blip r:embed="rId14"/>
          <a:stretch>
            <a:fillRect/>
          </a:stretch>
        </p:blipFill>
        <p:spPr>
          <a:xfrm>
            <a:off x="9812112" y="4068111"/>
            <a:ext cx="640080" cy="640080"/>
          </a:xfrm>
          <a:prstGeom prst="roundRect">
            <a:avLst>
              <a:gd name="adj" fmla="val 16667"/>
            </a:avLst>
          </a:prstGeom>
          <a:ln w="1270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1" name="Picture 40">
            <a:extLst>
              <a:ext uri="{FF2B5EF4-FFF2-40B4-BE49-F238E27FC236}">
                <a16:creationId xmlns:a16="http://schemas.microsoft.com/office/drawing/2014/main" id="{6B7F9B29-7E8E-1D6C-63DA-B7C3B86925CE}"/>
              </a:ext>
            </a:extLst>
          </p:cNvPr>
          <p:cNvPicPr>
            <a:picLocks noChangeAspect="1"/>
          </p:cNvPicPr>
          <p:nvPr/>
        </p:nvPicPr>
        <p:blipFill>
          <a:blip r:embed="rId15"/>
          <a:stretch>
            <a:fillRect/>
          </a:stretch>
        </p:blipFill>
        <p:spPr>
          <a:xfrm>
            <a:off x="9090248" y="4816753"/>
            <a:ext cx="640080" cy="640080"/>
          </a:xfrm>
          <a:prstGeom prst="roundRect">
            <a:avLst>
              <a:gd name="adj" fmla="val 16667"/>
            </a:avLst>
          </a:prstGeom>
          <a:ln w="1270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2" name="Picture 41">
            <a:extLst>
              <a:ext uri="{FF2B5EF4-FFF2-40B4-BE49-F238E27FC236}">
                <a16:creationId xmlns:a16="http://schemas.microsoft.com/office/drawing/2014/main" id="{DD86D73F-B633-5E36-1D03-0B833968BCCD}"/>
              </a:ext>
            </a:extLst>
          </p:cNvPr>
          <p:cNvPicPr>
            <a:picLocks noChangeAspect="1"/>
          </p:cNvPicPr>
          <p:nvPr/>
        </p:nvPicPr>
        <p:blipFill>
          <a:blip r:embed="rId16"/>
          <a:stretch>
            <a:fillRect/>
          </a:stretch>
        </p:blipFill>
        <p:spPr>
          <a:xfrm>
            <a:off x="8368214" y="4816753"/>
            <a:ext cx="640080" cy="640080"/>
          </a:xfrm>
          <a:prstGeom prst="roundRect">
            <a:avLst>
              <a:gd name="adj" fmla="val 16667"/>
            </a:avLst>
          </a:prstGeom>
          <a:ln w="1270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3" name="Picture 42">
            <a:extLst>
              <a:ext uri="{FF2B5EF4-FFF2-40B4-BE49-F238E27FC236}">
                <a16:creationId xmlns:a16="http://schemas.microsoft.com/office/drawing/2014/main" id="{7626EED4-74B4-23CB-FF0A-D37E7712A676}"/>
              </a:ext>
            </a:extLst>
          </p:cNvPr>
          <p:cNvPicPr>
            <a:picLocks noChangeAspect="1"/>
          </p:cNvPicPr>
          <p:nvPr/>
        </p:nvPicPr>
        <p:blipFill>
          <a:blip r:embed="rId17"/>
          <a:stretch>
            <a:fillRect/>
          </a:stretch>
        </p:blipFill>
        <p:spPr>
          <a:xfrm>
            <a:off x="7645942" y="4822074"/>
            <a:ext cx="640080" cy="640080"/>
          </a:xfrm>
          <a:prstGeom prst="roundRect">
            <a:avLst>
              <a:gd name="adj" fmla="val 16667"/>
            </a:avLst>
          </a:prstGeom>
          <a:ln w="1270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4" name="Picture 43">
            <a:extLst>
              <a:ext uri="{FF2B5EF4-FFF2-40B4-BE49-F238E27FC236}">
                <a16:creationId xmlns:a16="http://schemas.microsoft.com/office/drawing/2014/main" id="{E2531AD5-5D98-6798-F814-B0E33DAB01C3}"/>
              </a:ext>
            </a:extLst>
          </p:cNvPr>
          <p:cNvPicPr>
            <a:picLocks noChangeAspect="1"/>
          </p:cNvPicPr>
          <p:nvPr/>
        </p:nvPicPr>
        <p:blipFill>
          <a:blip r:embed="rId18"/>
          <a:stretch>
            <a:fillRect/>
          </a:stretch>
        </p:blipFill>
        <p:spPr>
          <a:xfrm>
            <a:off x="10540815" y="4064556"/>
            <a:ext cx="640080" cy="640080"/>
          </a:xfrm>
          <a:prstGeom prst="roundRect">
            <a:avLst>
              <a:gd name="adj" fmla="val 16667"/>
            </a:avLst>
          </a:prstGeom>
          <a:ln w="1270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5" name="Picture 44">
            <a:extLst>
              <a:ext uri="{FF2B5EF4-FFF2-40B4-BE49-F238E27FC236}">
                <a16:creationId xmlns:a16="http://schemas.microsoft.com/office/drawing/2014/main" id="{0542FFE7-79E2-3573-51A6-088EB1E123BC}"/>
              </a:ext>
            </a:extLst>
          </p:cNvPr>
          <p:cNvPicPr>
            <a:picLocks noChangeAspect="1"/>
          </p:cNvPicPr>
          <p:nvPr/>
        </p:nvPicPr>
        <p:blipFill>
          <a:blip r:embed="rId19"/>
          <a:stretch>
            <a:fillRect/>
          </a:stretch>
        </p:blipFill>
        <p:spPr>
          <a:xfrm>
            <a:off x="9080865" y="4069005"/>
            <a:ext cx="640080" cy="640080"/>
          </a:xfrm>
          <a:prstGeom prst="roundRect">
            <a:avLst>
              <a:gd name="adj" fmla="val 16667"/>
            </a:avLst>
          </a:prstGeom>
          <a:ln w="1270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6" name="Picture 45">
            <a:extLst>
              <a:ext uri="{FF2B5EF4-FFF2-40B4-BE49-F238E27FC236}">
                <a16:creationId xmlns:a16="http://schemas.microsoft.com/office/drawing/2014/main" id="{2165857C-E9D9-B6B7-6A8C-F5568F4F3A1A}"/>
              </a:ext>
            </a:extLst>
          </p:cNvPr>
          <p:cNvPicPr>
            <a:picLocks noChangeAspect="1"/>
          </p:cNvPicPr>
          <p:nvPr/>
        </p:nvPicPr>
        <p:blipFill>
          <a:blip r:embed="rId20"/>
          <a:stretch>
            <a:fillRect/>
          </a:stretch>
        </p:blipFill>
        <p:spPr>
          <a:xfrm flipH="1">
            <a:off x="8385180" y="3306995"/>
            <a:ext cx="640080" cy="640080"/>
          </a:xfrm>
          <a:prstGeom prst="roundRect">
            <a:avLst>
              <a:gd name="adj" fmla="val 16667"/>
            </a:avLst>
          </a:prstGeom>
          <a:ln>
            <a:solidFill>
              <a:schemeClr val="tx1"/>
            </a:solidFill>
          </a:ln>
          <a:effectLst>
            <a:outerShdw blurRad="76200" dist="38100" dir="7800000" algn="tl" rotWithShape="0">
              <a:srgbClr val="000000">
                <a:alpha val="40000"/>
              </a:srgbClr>
            </a:outerShdw>
            <a:softEdge rad="1270000"/>
          </a:effectLst>
          <a:scene3d>
            <a:camera prst="orthographicFront"/>
            <a:lightRig rig="contrasting" dir="t">
              <a:rot lat="0" lon="0" rev="4200000"/>
            </a:lightRig>
          </a:scene3d>
          <a:sp3d prstMaterial="plastic">
            <a:bevelT w="381000" h="114300" prst="relaxedInset"/>
            <a:contourClr>
              <a:srgbClr val="969696"/>
            </a:contourClr>
          </a:sp3d>
        </p:spPr>
      </p:pic>
      <p:pic>
        <p:nvPicPr>
          <p:cNvPr id="48" name="Picture 47">
            <a:extLst>
              <a:ext uri="{FF2B5EF4-FFF2-40B4-BE49-F238E27FC236}">
                <a16:creationId xmlns:a16="http://schemas.microsoft.com/office/drawing/2014/main" id="{EDBBD37D-2046-D3CF-9753-676D2349443F}"/>
              </a:ext>
            </a:extLst>
          </p:cNvPr>
          <p:cNvPicPr>
            <a:picLocks noChangeAspect="1"/>
          </p:cNvPicPr>
          <p:nvPr/>
        </p:nvPicPr>
        <p:blipFill rotWithShape="1">
          <a:blip r:embed="rId21"/>
          <a:srcRect b="9150"/>
          <a:stretch/>
        </p:blipFill>
        <p:spPr>
          <a:xfrm>
            <a:off x="7645421" y="2569576"/>
            <a:ext cx="640080" cy="640080"/>
          </a:xfrm>
          <a:prstGeom prst="roundRect">
            <a:avLst>
              <a:gd name="adj" fmla="val 16667"/>
            </a:avLst>
          </a:prstGeom>
          <a:ln>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9" name="Picture 48">
            <a:extLst>
              <a:ext uri="{FF2B5EF4-FFF2-40B4-BE49-F238E27FC236}">
                <a16:creationId xmlns:a16="http://schemas.microsoft.com/office/drawing/2014/main" id="{4F7C2148-4C59-9667-0E16-AC02896C59E4}"/>
              </a:ext>
            </a:extLst>
          </p:cNvPr>
          <p:cNvPicPr>
            <a:picLocks noChangeAspect="1"/>
          </p:cNvPicPr>
          <p:nvPr/>
        </p:nvPicPr>
        <p:blipFill>
          <a:blip r:embed="rId22"/>
          <a:stretch>
            <a:fillRect/>
          </a:stretch>
        </p:blipFill>
        <p:spPr>
          <a:xfrm>
            <a:off x="8370737" y="2567206"/>
            <a:ext cx="640080" cy="640080"/>
          </a:xfrm>
          <a:prstGeom prst="roundRect">
            <a:avLst>
              <a:gd name="adj" fmla="val 16667"/>
            </a:avLst>
          </a:prstGeom>
          <a:ln w="1905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0" name="Picture 49">
            <a:extLst>
              <a:ext uri="{FF2B5EF4-FFF2-40B4-BE49-F238E27FC236}">
                <a16:creationId xmlns:a16="http://schemas.microsoft.com/office/drawing/2014/main" id="{DA94BE5C-51E7-1244-55A1-2048BD367259}"/>
              </a:ext>
            </a:extLst>
          </p:cNvPr>
          <p:cNvPicPr>
            <a:picLocks noChangeAspect="1"/>
          </p:cNvPicPr>
          <p:nvPr/>
        </p:nvPicPr>
        <p:blipFill>
          <a:blip r:embed="rId23"/>
          <a:stretch>
            <a:fillRect/>
          </a:stretch>
        </p:blipFill>
        <p:spPr>
          <a:xfrm>
            <a:off x="9808864" y="3301724"/>
            <a:ext cx="640080" cy="642713"/>
          </a:xfrm>
          <a:prstGeom prst="roundRect">
            <a:avLst>
              <a:gd name="adj" fmla="val 16667"/>
            </a:avLst>
          </a:prstGeom>
          <a:ln>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1" name="Picture 50">
            <a:extLst>
              <a:ext uri="{FF2B5EF4-FFF2-40B4-BE49-F238E27FC236}">
                <a16:creationId xmlns:a16="http://schemas.microsoft.com/office/drawing/2014/main" id="{B6471BC2-C79B-A8A9-5F1C-95C744D83602}"/>
              </a:ext>
            </a:extLst>
          </p:cNvPr>
          <p:cNvPicPr>
            <a:picLocks noChangeAspect="1"/>
          </p:cNvPicPr>
          <p:nvPr/>
        </p:nvPicPr>
        <p:blipFill>
          <a:blip r:embed="rId24"/>
          <a:stretch>
            <a:fillRect/>
          </a:stretch>
        </p:blipFill>
        <p:spPr>
          <a:xfrm>
            <a:off x="11283545" y="4833796"/>
            <a:ext cx="640080" cy="640080"/>
          </a:xfrm>
          <a:prstGeom prst="roundRect">
            <a:avLst>
              <a:gd name="adj" fmla="val 16667"/>
            </a:avLst>
          </a:prstGeom>
          <a:ln w="1270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2" name="Picture 51">
            <a:extLst>
              <a:ext uri="{FF2B5EF4-FFF2-40B4-BE49-F238E27FC236}">
                <a16:creationId xmlns:a16="http://schemas.microsoft.com/office/drawing/2014/main" id="{E7A5A409-FBB8-BD40-441A-664F0A939147}"/>
              </a:ext>
            </a:extLst>
          </p:cNvPr>
          <p:cNvPicPr>
            <a:picLocks noChangeAspect="1"/>
          </p:cNvPicPr>
          <p:nvPr/>
        </p:nvPicPr>
        <p:blipFill>
          <a:blip r:embed="rId25"/>
          <a:stretch>
            <a:fillRect/>
          </a:stretch>
        </p:blipFill>
        <p:spPr>
          <a:xfrm>
            <a:off x="11264988" y="4052939"/>
            <a:ext cx="640080" cy="640080"/>
          </a:xfrm>
          <a:prstGeom prst="roundRect">
            <a:avLst>
              <a:gd name="adj" fmla="val 16667"/>
            </a:avLst>
          </a:prstGeom>
          <a:ln w="1270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3" name="Picture 2" descr="Headshot of James Crawford">
            <a:extLst>
              <a:ext uri="{FF2B5EF4-FFF2-40B4-BE49-F238E27FC236}">
                <a16:creationId xmlns:a16="http://schemas.microsoft.com/office/drawing/2014/main" id="{FC005433-7DE3-F2B8-699C-97403779A658}"/>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7668687" y="5553651"/>
            <a:ext cx="640080" cy="640080"/>
          </a:xfrm>
          <a:prstGeom prst="roundRect">
            <a:avLst>
              <a:gd name="adj" fmla="val 16667"/>
            </a:avLst>
          </a:prstGeom>
          <a:ln>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54" name="Picture 53">
            <a:extLst>
              <a:ext uri="{FF2B5EF4-FFF2-40B4-BE49-F238E27FC236}">
                <a16:creationId xmlns:a16="http://schemas.microsoft.com/office/drawing/2014/main" id="{9CC8B82D-A2AA-19E0-71EA-C7D43011FF9E}"/>
              </a:ext>
            </a:extLst>
          </p:cNvPr>
          <p:cNvPicPr>
            <a:picLocks noChangeAspect="1"/>
          </p:cNvPicPr>
          <p:nvPr/>
        </p:nvPicPr>
        <p:blipFill rotWithShape="1">
          <a:blip r:embed="rId27"/>
          <a:srcRect r="13136"/>
          <a:stretch/>
        </p:blipFill>
        <p:spPr>
          <a:xfrm>
            <a:off x="9804672" y="4816753"/>
            <a:ext cx="640080" cy="640080"/>
          </a:xfrm>
          <a:prstGeom prst="roundRect">
            <a:avLst>
              <a:gd name="adj" fmla="val 16667"/>
            </a:avLst>
          </a:prstGeom>
          <a:ln>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5" name="Picture 54">
            <a:extLst>
              <a:ext uri="{FF2B5EF4-FFF2-40B4-BE49-F238E27FC236}">
                <a16:creationId xmlns:a16="http://schemas.microsoft.com/office/drawing/2014/main" id="{C4A028E3-CA1A-7CA2-42E9-0ED44AD10EC7}"/>
              </a:ext>
            </a:extLst>
          </p:cNvPr>
          <p:cNvPicPr>
            <a:picLocks noChangeAspect="1"/>
          </p:cNvPicPr>
          <p:nvPr/>
        </p:nvPicPr>
        <p:blipFill>
          <a:blip r:embed="rId28"/>
          <a:stretch>
            <a:fillRect/>
          </a:stretch>
        </p:blipFill>
        <p:spPr>
          <a:xfrm>
            <a:off x="10529195" y="4833796"/>
            <a:ext cx="640080" cy="640080"/>
          </a:xfrm>
          <a:prstGeom prst="roundRect">
            <a:avLst>
              <a:gd name="adj" fmla="val 16667"/>
            </a:avLst>
          </a:prstGeom>
          <a:ln w="1270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6" name="Picture 55">
            <a:extLst>
              <a:ext uri="{FF2B5EF4-FFF2-40B4-BE49-F238E27FC236}">
                <a16:creationId xmlns:a16="http://schemas.microsoft.com/office/drawing/2014/main" id="{5FC7EF30-8687-D9F9-F2C4-86AA0ECECBD6}"/>
              </a:ext>
            </a:extLst>
          </p:cNvPr>
          <p:cNvPicPr>
            <a:picLocks noChangeAspect="1"/>
          </p:cNvPicPr>
          <p:nvPr/>
        </p:nvPicPr>
        <p:blipFill>
          <a:blip r:embed="rId29"/>
          <a:stretch>
            <a:fillRect/>
          </a:stretch>
        </p:blipFill>
        <p:spPr>
          <a:xfrm>
            <a:off x="8385180" y="5548170"/>
            <a:ext cx="640080" cy="645561"/>
          </a:xfrm>
          <a:prstGeom prst="roundRect">
            <a:avLst>
              <a:gd name="adj" fmla="val 16667"/>
            </a:avLst>
          </a:prstGeom>
          <a:ln w="1905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7" name="Picture 56">
            <a:extLst>
              <a:ext uri="{FF2B5EF4-FFF2-40B4-BE49-F238E27FC236}">
                <a16:creationId xmlns:a16="http://schemas.microsoft.com/office/drawing/2014/main" id="{7EA70C83-D072-63D5-9413-315F5DEC8E86}"/>
              </a:ext>
            </a:extLst>
          </p:cNvPr>
          <p:cNvPicPr>
            <a:picLocks noChangeAspect="1"/>
          </p:cNvPicPr>
          <p:nvPr/>
        </p:nvPicPr>
        <p:blipFill>
          <a:blip r:embed="rId30"/>
          <a:stretch>
            <a:fillRect/>
          </a:stretch>
        </p:blipFill>
        <p:spPr>
          <a:xfrm>
            <a:off x="9098178" y="5544724"/>
            <a:ext cx="640080" cy="640080"/>
          </a:xfrm>
          <a:prstGeom prst="roundRect">
            <a:avLst>
              <a:gd name="adj" fmla="val 16667"/>
            </a:avLst>
          </a:prstGeom>
          <a:ln w="1270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8" name="Picture 4" descr="Headshot of Stacy Clementson">
            <a:extLst>
              <a:ext uri="{FF2B5EF4-FFF2-40B4-BE49-F238E27FC236}">
                <a16:creationId xmlns:a16="http://schemas.microsoft.com/office/drawing/2014/main" id="{926A5CEC-0671-5FE9-DFAD-24EC345572CE}"/>
              </a:ext>
            </a:extLst>
          </p:cNvPr>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9812112" y="5561748"/>
            <a:ext cx="640080" cy="640080"/>
          </a:xfrm>
          <a:prstGeom prst="roundRect">
            <a:avLst>
              <a:gd name="adj" fmla="val 16667"/>
            </a:avLst>
          </a:prstGeom>
          <a:ln>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59" name="Picture 58">
            <a:extLst>
              <a:ext uri="{FF2B5EF4-FFF2-40B4-BE49-F238E27FC236}">
                <a16:creationId xmlns:a16="http://schemas.microsoft.com/office/drawing/2014/main" id="{C5A24BD4-DA52-40CC-105F-058EC7A9BA03}"/>
              </a:ext>
            </a:extLst>
          </p:cNvPr>
          <p:cNvPicPr>
            <a:picLocks noChangeAspect="1"/>
          </p:cNvPicPr>
          <p:nvPr/>
        </p:nvPicPr>
        <p:blipFill>
          <a:blip r:embed="rId32"/>
          <a:stretch>
            <a:fillRect/>
          </a:stretch>
        </p:blipFill>
        <p:spPr>
          <a:xfrm>
            <a:off x="10540815" y="5575817"/>
            <a:ext cx="640080" cy="640080"/>
          </a:xfrm>
          <a:prstGeom prst="roundRect">
            <a:avLst>
              <a:gd name="adj" fmla="val 16667"/>
            </a:avLst>
          </a:prstGeom>
          <a:ln w="1270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3" name="TextBox 62">
            <a:extLst>
              <a:ext uri="{FF2B5EF4-FFF2-40B4-BE49-F238E27FC236}">
                <a16:creationId xmlns:a16="http://schemas.microsoft.com/office/drawing/2014/main" id="{61E9EB49-0921-0F9D-ED08-0AEDA504382C}"/>
              </a:ext>
            </a:extLst>
          </p:cNvPr>
          <p:cNvSpPr txBox="1"/>
          <p:nvPr/>
        </p:nvSpPr>
        <p:spPr>
          <a:xfrm>
            <a:off x="389619" y="5832496"/>
            <a:ext cx="3053673" cy="369332"/>
          </a:xfrm>
          <a:prstGeom prst="rect">
            <a:avLst/>
          </a:prstGeom>
          <a:noFill/>
        </p:spPr>
        <p:txBody>
          <a:bodyPr wrap="square">
            <a:spAutoFit/>
          </a:bodyPr>
          <a:lstStyle/>
          <a:p>
            <a:r>
              <a:rPr lang="en-US" b="1" dirty="0"/>
              <a:t>userprogram@cnf.cornell.edu</a:t>
            </a:r>
          </a:p>
        </p:txBody>
      </p:sp>
      <p:sp>
        <p:nvSpPr>
          <p:cNvPr id="64" name="TextBox 63">
            <a:extLst>
              <a:ext uri="{FF2B5EF4-FFF2-40B4-BE49-F238E27FC236}">
                <a16:creationId xmlns:a16="http://schemas.microsoft.com/office/drawing/2014/main" id="{83DD19C0-4354-A855-5983-B8914208A092}"/>
              </a:ext>
            </a:extLst>
          </p:cNvPr>
          <p:cNvSpPr txBox="1"/>
          <p:nvPr/>
        </p:nvSpPr>
        <p:spPr>
          <a:xfrm>
            <a:off x="9115250" y="6366479"/>
            <a:ext cx="2687658" cy="369332"/>
          </a:xfrm>
          <a:prstGeom prst="rect">
            <a:avLst/>
          </a:prstGeom>
          <a:noFill/>
        </p:spPr>
        <p:txBody>
          <a:bodyPr wrap="square" rtlCol="0">
            <a:spAutoFit/>
          </a:bodyPr>
          <a:lstStyle/>
          <a:p>
            <a:r>
              <a:rPr lang="en-US" dirty="0"/>
              <a:t>olson@cnf.cornell.edu</a:t>
            </a:r>
          </a:p>
        </p:txBody>
      </p:sp>
    </p:spTree>
    <p:extLst>
      <p:ext uri="{BB962C8B-B14F-4D97-AF65-F5344CB8AC3E}">
        <p14:creationId xmlns:p14="http://schemas.microsoft.com/office/powerpoint/2010/main" val="719800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AB8E032-3783-3A20-A058-04A87B6331DC}"/>
              </a:ext>
            </a:extLst>
          </p:cNvPr>
          <p:cNvSpPr>
            <a:spLocks noGrp="1"/>
          </p:cNvSpPr>
          <p:nvPr>
            <p:ph type="sldNum" sz="quarter" idx="16"/>
          </p:nvPr>
        </p:nvSpPr>
        <p:spPr/>
        <p:txBody>
          <a:bodyPr/>
          <a:lstStyle/>
          <a:p>
            <a:fld id="{3F5A8B5F-8CC7-4FA7-870C-D8B4AD8A45ED}" type="slidenum">
              <a:rPr lang="en-US" smtClean="0"/>
              <a:t>2</a:t>
            </a:fld>
            <a:endParaRPr lang="en-US"/>
          </a:p>
        </p:txBody>
      </p:sp>
      <p:sp>
        <p:nvSpPr>
          <p:cNvPr id="7" name="TextBox 6">
            <a:extLst>
              <a:ext uri="{FF2B5EF4-FFF2-40B4-BE49-F238E27FC236}">
                <a16:creationId xmlns:a16="http://schemas.microsoft.com/office/drawing/2014/main" id="{34289822-94EB-2792-945E-94B6F7B4C617}"/>
              </a:ext>
            </a:extLst>
          </p:cNvPr>
          <p:cNvSpPr txBox="1"/>
          <p:nvPr/>
        </p:nvSpPr>
        <p:spPr>
          <a:xfrm>
            <a:off x="-59036" y="1308060"/>
            <a:ext cx="3908459" cy="646331"/>
          </a:xfrm>
          <a:prstGeom prst="rect">
            <a:avLst/>
          </a:prstGeom>
          <a:noFill/>
        </p:spPr>
        <p:txBody>
          <a:bodyPr wrap="square" rtlCol="0">
            <a:spAutoFit/>
          </a:bodyPr>
          <a:lstStyle/>
          <a:p>
            <a:pPr algn="ctr"/>
            <a:r>
              <a:rPr lang="en-US" b="1" i="0" dirty="0">
                <a:solidFill>
                  <a:schemeClr val="bg1">
                    <a:lumMod val="50000"/>
                  </a:schemeClr>
                </a:solidFill>
                <a:effectLst/>
                <a:latin typeface="Open Sans" panose="020B0606030504020204" pitchFamily="34" charset="0"/>
              </a:rPr>
              <a:t> Equipment Resources</a:t>
            </a:r>
          </a:p>
          <a:p>
            <a:pPr algn="ctr"/>
            <a:endParaRPr lang="en-US" dirty="0">
              <a:solidFill>
                <a:schemeClr val="bg1">
                  <a:lumMod val="50000"/>
                </a:schemeClr>
              </a:solidFill>
            </a:endParaRPr>
          </a:p>
        </p:txBody>
      </p:sp>
      <p:sp>
        <p:nvSpPr>
          <p:cNvPr id="8" name="TextBox 7">
            <a:extLst>
              <a:ext uri="{FF2B5EF4-FFF2-40B4-BE49-F238E27FC236}">
                <a16:creationId xmlns:a16="http://schemas.microsoft.com/office/drawing/2014/main" id="{C2A2AC29-DB3E-FBF5-8FE4-58FDE33A3F41}"/>
              </a:ext>
            </a:extLst>
          </p:cNvPr>
          <p:cNvSpPr txBox="1"/>
          <p:nvPr/>
        </p:nvSpPr>
        <p:spPr>
          <a:xfrm>
            <a:off x="6564052" y="1300451"/>
            <a:ext cx="2687658" cy="646331"/>
          </a:xfrm>
          <a:prstGeom prst="rect">
            <a:avLst/>
          </a:prstGeom>
          <a:noFill/>
        </p:spPr>
        <p:txBody>
          <a:bodyPr wrap="square" rtlCol="0">
            <a:spAutoFit/>
          </a:bodyPr>
          <a:lstStyle/>
          <a:p>
            <a:pPr algn="ctr"/>
            <a:r>
              <a:rPr lang="en-US"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User Breadth and Data </a:t>
            </a:r>
          </a:p>
        </p:txBody>
      </p:sp>
      <p:pic>
        <p:nvPicPr>
          <p:cNvPr id="13" name="Picture 12">
            <a:extLst>
              <a:ext uri="{FF2B5EF4-FFF2-40B4-BE49-F238E27FC236}">
                <a16:creationId xmlns:a16="http://schemas.microsoft.com/office/drawing/2014/main" id="{156CC5F3-B18F-C41E-FD42-4529EE9FD6C8}"/>
              </a:ext>
            </a:extLst>
          </p:cNvPr>
          <p:cNvPicPr>
            <a:picLocks noChangeAspect="1"/>
          </p:cNvPicPr>
          <p:nvPr/>
        </p:nvPicPr>
        <p:blipFill>
          <a:blip r:embed="rId3"/>
          <a:stretch>
            <a:fillRect/>
          </a:stretch>
        </p:blipFill>
        <p:spPr>
          <a:xfrm>
            <a:off x="6686545" y="1954391"/>
            <a:ext cx="2687658" cy="146876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13">
            <a:extLst>
              <a:ext uri="{FF2B5EF4-FFF2-40B4-BE49-F238E27FC236}">
                <a16:creationId xmlns:a16="http://schemas.microsoft.com/office/drawing/2014/main" id="{1669E3B2-875F-AF41-3077-455E1765985B}"/>
              </a:ext>
            </a:extLst>
          </p:cNvPr>
          <p:cNvPicPr>
            <a:picLocks noChangeAspect="1"/>
          </p:cNvPicPr>
          <p:nvPr/>
        </p:nvPicPr>
        <p:blipFill>
          <a:blip r:embed="rId4"/>
          <a:stretch>
            <a:fillRect/>
          </a:stretch>
        </p:blipFill>
        <p:spPr>
          <a:xfrm>
            <a:off x="606960" y="2066397"/>
            <a:ext cx="1097280" cy="10972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TextBox 15">
            <a:extLst>
              <a:ext uri="{FF2B5EF4-FFF2-40B4-BE49-F238E27FC236}">
                <a16:creationId xmlns:a16="http://schemas.microsoft.com/office/drawing/2014/main" id="{843B0246-A3CB-4152-6F1A-CDFE0683011E}"/>
              </a:ext>
            </a:extLst>
          </p:cNvPr>
          <p:cNvSpPr txBox="1"/>
          <p:nvPr/>
        </p:nvSpPr>
        <p:spPr>
          <a:xfrm>
            <a:off x="1210793" y="1688452"/>
            <a:ext cx="2441130" cy="276999"/>
          </a:xfrm>
          <a:prstGeom prst="rect">
            <a:avLst/>
          </a:prstGeom>
          <a:noFill/>
        </p:spPr>
        <p:txBody>
          <a:bodyPr wrap="square">
            <a:spAutoFit/>
          </a:bodyPr>
          <a:lstStyle/>
          <a:p>
            <a:r>
              <a:rPr lang="en-US" sz="1200" b="1" dirty="0">
                <a:cs typeface="Arial" panose="020B0604020202020204" pitchFamily="34" charset="0"/>
              </a:rPr>
              <a:t>Advanced Lithography </a:t>
            </a:r>
            <a:endParaRPr lang="en-US" sz="1200" b="1" dirty="0"/>
          </a:p>
        </p:txBody>
      </p:sp>
      <p:sp>
        <p:nvSpPr>
          <p:cNvPr id="19" name="TextBox 18">
            <a:extLst>
              <a:ext uri="{FF2B5EF4-FFF2-40B4-BE49-F238E27FC236}">
                <a16:creationId xmlns:a16="http://schemas.microsoft.com/office/drawing/2014/main" id="{2D71F0F7-365A-7EA1-32B7-573CC5934BA9}"/>
              </a:ext>
            </a:extLst>
          </p:cNvPr>
          <p:cNvSpPr txBox="1"/>
          <p:nvPr/>
        </p:nvSpPr>
        <p:spPr>
          <a:xfrm>
            <a:off x="9637378" y="1324886"/>
            <a:ext cx="2687658" cy="369332"/>
          </a:xfrm>
          <a:prstGeom prst="rect">
            <a:avLst/>
          </a:prstGeom>
          <a:noFill/>
        </p:spPr>
        <p:txBody>
          <a:bodyPr wrap="square" rtlCol="0">
            <a:spAutoFit/>
          </a:bodyPr>
          <a:lstStyle/>
          <a:p>
            <a:pPr algn="ctr"/>
            <a:r>
              <a:rPr lang="en-US"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EWD </a:t>
            </a:r>
          </a:p>
        </p:txBody>
      </p:sp>
      <p:sp>
        <p:nvSpPr>
          <p:cNvPr id="20" name="TextBox 19">
            <a:extLst>
              <a:ext uri="{FF2B5EF4-FFF2-40B4-BE49-F238E27FC236}">
                <a16:creationId xmlns:a16="http://schemas.microsoft.com/office/drawing/2014/main" id="{E2A234C3-CA0A-21FC-18E1-A0530EE46E17}"/>
              </a:ext>
            </a:extLst>
          </p:cNvPr>
          <p:cNvSpPr txBox="1"/>
          <p:nvPr/>
        </p:nvSpPr>
        <p:spPr>
          <a:xfrm>
            <a:off x="1086094" y="3197193"/>
            <a:ext cx="2441130" cy="276999"/>
          </a:xfrm>
          <a:prstGeom prst="rect">
            <a:avLst/>
          </a:prstGeom>
          <a:noFill/>
        </p:spPr>
        <p:txBody>
          <a:bodyPr wrap="square">
            <a:spAutoFit/>
          </a:bodyPr>
          <a:lstStyle/>
          <a:p>
            <a:r>
              <a:rPr lang="en-US" sz="1200" b="1" dirty="0">
                <a:cs typeface="Arial" panose="020B0604020202020204" pitchFamily="34" charset="0"/>
              </a:rPr>
              <a:t>Broad Process Support </a:t>
            </a:r>
            <a:endParaRPr lang="en-US" sz="1200" b="1" dirty="0"/>
          </a:p>
        </p:txBody>
      </p:sp>
      <p:pic>
        <p:nvPicPr>
          <p:cNvPr id="21" name="Picture 20">
            <a:extLst>
              <a:ext uri="{FF2B5EF4-FFF2-40B4-BE49-F238E27FC236}">
                <a16:creationId xmlns:a16="http://schemas.microsoft.com/office/drawing/2014/main" id="{C6F38CFC-BC9E-018D-C2CA-E1DFD838A2AE}"/>
              </a:ext>
            </a:extLst>
          </p:cNvPr>
          <p:cNvPicPr>
            <a:picLocks noChangeAspect="1"/>
          </p:cNvPicPr>
          <p:nvPr/>
        </p:nvPicPr>
        <p:blipFill>
          <a:blip r:embed="rId5"/>
          <a:stretch>
            <a:fillRect/>
          </a:stretch>
        </p:blipFill>
        <p:spPr>
          <a:xfrm>
            <a:off x="2011685" y="2034024"/>
            <a:ext cx="1097280" cy="10972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3" name="Picture 22" descr="Several people in white hazmat suits working in a factory&#10;&#10;Description automatically generated">
            <a:extLst>
              <a:ext uri="{FF2B5EF4-FFF2-40B4-BE49-F238E27FC236}">
                <a16:creationId xmlns:a16="http://schemas.microsoft.com/office/drawing/2014/main" id="{C9C1770C-8619-C441-1D83-2896ABB457D6}"/>
              </a:ext>
            </a:extLst>
          </p:cNvPr>
          <p:cNvPicPr>
            <a:picLocks noChangeAspect="1"/>
          </p:cNvPicPr>
          <p:nvPr/>
        </p:nvPicPr>
        <p:blipFill rotWithShape="1">
          <a:blip r:embed="rId6">
            <a:extLst>
              <a:ext uri="{28A0092B-C50C-407E-A947-70E740481C1C}">
                <a14:useLocalDpi xmlns:a14="http://schemas.microsoft.com/office/drawing/2010/main" val="0"/>
              </a:ext>
            </a:extLst>
          </a:blip>
          <a:srcRect r="17243"/>
          <a:stretch/>
        </p:blipFill>
        <p:spPr>
          <a:xfrm>
            <a:off x="608166" y="3477116"/>
            <a:ext cx="1097280" cy="10972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Picture 25">
            <a:extLst>
              <a:ext uri="{FF2B5EF4-FFF2-40B4-BE49-F238E27FC236}">
                <a16:creationId xmlns:a16="http://schemas.microsoft.com/office/drawing/2014/main" id="{0A2F9AF3-0CBF-C6E3-CD35-53751591A763}"/>
              </a:ext>
            </a:extLst>
          </p:cNvPr>
          <p:cNvPicPr>
            <a:picLocks noChangeAspect="1"/>
          </p:cNvPicPr>
          <p:nvPr/>
        </p:nvPicPr>
        <p:blipFill>
          <a:blip r:embed="rId7"/>
          <a:stretch>
            <a:fillRect/>
          </a:stretch>
        </p:blipFill>
        <p:spPr>
          <a:xfrm>
            <a:off x="608166" y="4846443"/>
            <a:ext cx="1097280" cy="10972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26" name="Picture 2">
            <a:extLst>
              <a:ext uri="{FF2B5EF4-FFF2-40B4-BE49-F238E27FC236}">
                <a16:creationId xmlns:a16="http://schemas.microsoft.com/office/drawing/2014/main" id="{AAF70F7C-5C9F-1854-6BC7-DD0AA9C90A7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32204"/>
          <a:stretch/>
        </p:blipFill>
        <p:spPr bwMode="auto">
          <a:xfrm>
            <a:off x="2006691" y="4903723"/>
            <a:ext cx="1097280" cy="10972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5DC89274-A408-5FC4-74C0-B6A577E3B2D6}"/>
              </a:ext>
            </a:extLst>
          </p:cNvPr>
          <p:cNvSpPr txBox="1"/>
          <p:nvPr/>
        </p:nvSpPr>
        <p:spPr>
          <a:xfrm>
            <a:off x="728249" y="5978613"/>
            <a:ext cx="841950" cy="276999"/>
          </a:xfrm>
          <a:prstGeom prst="rect">
            <a:avLst/>
          </a:prstGeom>
          <a:noFill/>
        </p:spPr>
        <p:txBody>
          <a:bodyPr wrap="square">
            <a:spAutoFit/>
          </a:bodyPr>
          <a:lstStyle/>
          <a:p>
            <a:pPr algn="ctr"/>
            <a:r>
              <a:rPr lang="en-US" sz="1200" dirty="0"/>
              <a:t>Thin films </a:t>
            </a:r>
          </a:p>
        </p:txBody>
      </p:sp>
      <p:sp>
        <p:nvSpPr>
          <p:cNvPr id="28" name="TextBox 27">
            <a:extLst>
              <a:ext uri="{FF2B5EF4-FFF2-40B4-BE49-F238E27FC236}">
                <a16:creationId xmlns:a16="http://schemas.microsoft.com/office/drawing/2014/main" id="{A4AA293F-0396-3698-52CE-C44F4AD79959}"/>
              </a:ext>
            </a:extLst>
          </p:cNvPr>
          <p:cNvSpPr txBox="1"/>
          <p:nvPr/>
        </p:nvSpPr>
        <p:spPr>
          <a:xfrm>
            <a:off x="915872" y="4567434"/>
            <a:ext cx="479065" cy="276999"/>
          </a:xfrm>
          <a:prstGeom prst="rect">
            <a:avLst/>
          </a:prstGeom>
          <a:noFill/>
        </p:spPr>
        <p:txBody>
          <a:bodyPr wrap="square">
            <a:spAutoFit/>
          </a:bodyPr>
          <a:lstStyle/>
          <a:p>
            <a:pPr algn="ctr"/>
            <a:r>
              <a:rPr lang="en-US" sz="1200" dirty="0">
                <a:cs typeface="Arial" panose="020B0604020202020204" pitchFamily="34" charset="0"/>
              </a:rPr>
              <a:t>Etch  </a:t>
            </a:r>
            <a:endParaRPr lang="en-US" sz="1200" dirty="0"/>
          </a:p>
        </p:txBody>
      </p:sp>
      <p:sp>
        <p:nvSpPr>
          <p:cNvPr id="29" name="TextBox 28">
            <a:extLst>
              <a:ext uri="{FF2B5EF4-FFF2-40B4-BE49-F238E27FC236}">
                <a16:creationId xmlns:a16="http://schemas.microsoft.com/office/drawing/2014/main" id="{05178021-57EA-697E-D182-72FBACDA12C2}"/>
              </a:ext>
            </a:extLst>
          </p:cNvPr>
          <p:cNvSpPr txBox="1"/>
          <p:nvPr/>
        </p:nvSpPr>
        <p:spPr>
          <a:xfrm>
            <a:off x="2228047" y="6003546"/>
            <a:ext cx="654567" cy="276999"/>
          </a:xfrm>
          <a:prstGeom prst="rect">
            <a:avLst/>
          </a:prstGeom>
          <a:noFill/>
        </p:spPr>
        <p:txBody>
          <a:bodyPr wrap="square">
            <a:spAutoFit/>
          </a:bodyPr>
          <a:lstStyle/>
          <a:p>
            <a:pPr algn="ctr"/>
            <a:r>
              <a:rPr lang="en-US" sz="1200" dirty="0"/>
              <a:t>Test </a:t>
            </a:r>
          </a:p>
        </p:txBody>
      </p:sp>
      <p:pic>
        <p:nvPicPr>
          <p:cNvPr id="30" name="Picture 29">
            <a:extLst>
              <a:ext uri="{FF2B5EF4-FFF2-40B4-BE49-F238E27FC236}">
                <a16:creationId xmlns:a16="http://schemas.microsoft.com/office/drawing/2014/main" id="{2221633E-7C24-D9C2-C766-14005C40F516}"/>
              </a:ext>
            </a:extLst>
          </p:cNvPr>
          <p:cNvPicPr>
            <a:picLocks noChangeAspect="1"/>
          </p:cNvPicPr>
          <p:nvPr/>
        </p:nvPicPr>
        <p:blipFill>
          <a:blip r:embed="rId9"/>
          <a:stretch>
            <a:fillRect/>
          </a:stretch>
        </p:blipFill>
        <p:spPr>
          <a:xfrm>
            <a:off x="2012098" y="3492534"/>
            <a:ext cx="1097280" cy="10972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1" name="TextBox 30">
            <a:extLst>
              <a:ext uri="{FF2B5EF4-FFF2-40B4-BE49-F238E27FC236}">
                <a16:creationId xmlns:a16="http://schemas.microsoft.com/office/drawing/2014/main" id="{7B86014E-0D7E-1187-9049-27630C6B8B37}"/>
              </a:ext>
            </a:extLst>
          </p:cNvPr>
          <p:cNvSpPr txBox="1"/>
          <p:nvPr/>
        </p:nvSpPr>
        <p:spPr>
          <a:xfrm>
            <a:off x="1946719" y="4608156"/>
            <a:ext cx="1217224" cy="276999"/>
          </a:xfrm>
          <a:prstGeom prst="rect">
            <a:avLst/>
          </a:prstGeom>
          <a:noFill/>
        </p:spPr>
        <p:txBody>
          <a:bodyPr wrap="square">
            <a:spAutoFit/>
          </a:bodyPr>
          <a:lstStyle/>
          <a:p>
            <a:pPr algn="ctr"/>
            <a:r>
              <a:rPr lang="en-US" sz="1200" dirty="0">
                <a:cs typeface="Arial" panose="020B0604020202020204" pitchFamily="34" charset="0"/>
              </a:rPr>
              <a:t>Characterization   </a:t>
            </a:r>
            <a:endParaRPr lang="en-US" sz="1200" dirty="0"/>
          </a:p>
        </p:txBody>
      </p:sp>
      <p:sp>
        <p:nvSpPr>
          <p:cNvPr id="32" name="TextBox 31">
            <a:extLst>
              <a:ext uri="{FF2B5EF4-FFF2-40B4-BE49-F238E27FC236}">
                <a16:creationId xmlns:a16="http://schemas.microsoft.com/office/drawing/2014/main" id="{22D15018-33DB-B5F0-4034-881ADC7AF9CD}"/>
              </a:ext>
            </a:extLst>
          </p:cNvPr>
          <p:cNvSpPr txBox="1"/>
          <p:nvPr/>
        </p:nvSpPr>
        <p:spPr>
          <a:xfrm>
            <a:off x="3093488" y="1283477"/>
            <a:ext cx="3908459" cy="369332"/>
          </a:xfrm>
          <a:prstGeom prst="rect">
            <a:avLst/>
          </a:prstGeom>
          <a:noFill/>
        </p:spPr>
        <p:txBody>
          <a:bodyPr wrap="square" rtlCol="0">
            <a:spAutoFit/>
          </a:bodyPr>
          <a:lstStyle/>
          <a:p>
            <a:pPr algn="ctr"/>
            <a:r>
              <a:rPr lang="en-US" b="1" i="0" dirty="0">
                <a:solidFill>
                  <a:schemeClr val="bg1">
                    <a:lumMod val="50000"/>
                  </a:schemeClr>
                </a:solidFill>
                <a:effectLst/>
                <a:latin typeface="Open Sans" panose="020B0606030504020204" pitchFamily="34" charset="0"/>
              </a:rPr>
              <a:t>Expanding Equipment</a:t>
            </a:r>
          </a:p>
        </p:txBody>
      </p:sp>
      <p:pic>
        <p:nvPicPr>
          <p:cNvPr id="33" name="Picture 32" descr="A white machine with buttons and switches&#10;&#10;Description automatically generated">
            <a:extLst>
              <a:ext uri="{FF2B5EF4-FFF2-40B4-BE49-F238E27FC236}">
                <a16:creationId xmlns:a16="http://schemas.microsoft.com/office/drawing/2014/main" id="{E53F19D4-2240-0AD1-DB8D-244AC10E00E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732107" y="2051061"/>
            <a:ext cx="1097280" cy="1097280"/>
          </a:xfrm>
          <a:prstGeom prst="roundRect">
            <a:avLst>
              <a:gd name="adj" fmla="val 16667"/>
            </a:avLst>
          </a:prstGeom>
          <a:ln>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6" name="Picture 35">
            <a:extLst>
              <a:ext uri="{FF2B5EF4-FFF2-40B4-BE49-F238E27FC236}">
                <a16:creationId xmlns:a16="http://schemas.microsoft.com/office/drawing/2014/main" id="{61A29987-9085-E6DD-C9B2-018A887AC8A7}"/>
              </a:ext>
            </a:extLst>
          </p:cNvPr>
          <p:cNvPicPr>
            <a:picLocks noChangeAspect="1"/>
          </p:cNvPicPr>
          <p:nvPr/>
        </p:nvPicPr>
        <p:blipFill>
          <a:blip r:embed="rId11"/>
          <a:stretch>
            <a:fillRect/>
          </a:stretch>
        </p:blipFill>
        <p:spPr>
          <a:xfrm>
            <a:off x="5015880" y="2020630"/>
            <a:ext cx="1192346" cy="1192346"/>
          </a:xfrm>
          <a:prstGeom prst="rect">
            <a:avLst/>
          </a:prstGeom>
        </p:spPr>
      </p:pic>
      <p:sp>
        <p:nvSpPr>
          <p:cNvPr id="39" name="TextBox 38">
            <a:extLst>
              <a:ext uri="{FF2B5EF4-FFF2-40B4-BE49-F238E27FC236}">
                <a16:creationId xmlns:a16="http://schemas.microsoft.com/office/drawing/2014/main" id="{AC83499F-449E-1EEE-6B74-FCBDB2777692}"/>
              </a:ext>
            </a:extLst>
          </p:cNvPr>
          <p:cNvSpPr txBox="1"/>
          <p:nvPr/>
        </p:nvSpPr>
        <p:spPr>
          <a:xfrm>
            <a:off x="4267782" y="1735626"/>
            <a:ext cx="1391563" cy="276999"/>
          </a:xfrm>
          <a:prstGeom prst="rect">
            <a:avLst/>
          </a:prstGeom>
          <a:noFill/>
        </p:spPr>
        <p:txBody>
          <a:bodyPr wrap="square">
            <a:spAutoFit/>
          </a:bodyPr>
          <a:lstStyle/>
          <a:p>
            <a:r>
              <a:rPr lang="en-US" sz="1200" dirty="0"/>
              <a:t>Heterointegration</a:t>
            </a:r>
          </a:p>
        </p:txBody>
      </p:sp>
      <p:pic>
        <p:nvPicPr>
          <p:cNvPr id="40" name="Picture 39" descr="A machine with many parts&#10;&#10;Description automatically generated with medium confidence">
            <a:extLst>
              <a:ext uri="{FF2B5EF4-FFF2-40B4-BE49-F238E27FC236}">
                <a16:creationId xmlns:a16="http://schemas.microsoft.com/office/drawing/2014/main" id="{25830456-CB1B-8D70-EB0D-93563690281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087888" y="3532996"/>
            <a:ext cx="1097280" cy="1097280"/>
          </a:xfrm>
          <a:prstGeom prst="roundRect">
            <a:avLst>
              <a:gd name="adj" fmla="val 16667"/>
            </a:avLst>
          </a:prstGeom>
          <a:ln>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1" name="Picture 40">
            <a:extLst>
              <a:ext uri="{FF2B5EF4-FFF2-40B4-BE49-F238E27FC236}">
                <a16:creationId xmlns:a16="http://schemas.microsoft.com/office/drawing/2014/main" id="{2293D409-DAE0-6816-154F-0C6BE3BB6D31}"/>
              </a:ext>
            </a:extLst>
          </p:cNvPr>
          <p:cNvPicPr>
            <a:picLocks noChangeAspect="1"/>
          </p:cNvPicPr>
          <p:nvPr/>
        </p:nvPicPr>
        <p:blipFill>
          <a:blip r:embed="rId13"/>
          <a:stretch>
            <a:fillRect/>
          </a:stretch>
        </p:blipFill>
        <p:spPr>
          <a:xfrm>
            <a:off x="3735882" y="3523293"/>
            <a:ext cx="1097280" cy="1097280"/>
          </a:xfrm>
          <a:prstGeom prst="roundRect">
            <a:avLst>
              <a:gd name="adj" fmla="val 16667"/>
            </a:avLst>
          </a:prstGeom>
          <a:ln w="1270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TextBox 42">
            <a:extLst>
              <a:ext uri="{FF2B5EF4-FFF2-40B4-BE49-F238E27FC236}">
                <a16:creationId xmlns:a16="http://schemas.microsoft.com/office/drawing/2014/main" id="{861E1CC3-73EE-6987-FC0C-60F7875C68A8}"/>
              </a:ext>
            </a:extLst>
          </p:cNvPr>
          <p:cNvSpPr txBox="1"/>
          <p:nvPr/>
        </p:nvSpPr>
        <p:spPr>
          <a:xfrm>
            <a:off x="3788603" y="3204065"/>
            <a:ext cx="2308034" cy="276999"/>
          </a:xfrm>
          <a:prstGeom prst="rect">
            <a:avLst/>
          </a:prstGeom>
          <a:noFill/>
        </p:spPr>
        <p:txBody>
          <a:bodyPr wrap="square">
            <a:spAutoFit/>
          </a:bodyPr>
          <a:lstStyle/>
          <a:p>
            <a:pPr algn="ctr"/>
            <a:r>
              <a:rPr lang="en-US" sz="1200" dirty="0"/>
              <a:t>Quantum Science and Technology</a:t>
            </a:r>
          </a:p>
        </p:txBody>
      </p:sp>
      <p:pic>
        <p:nvPicPr>
          <p:cNvPr id="44" name="Picture 43" descr="A machine on a table&#10;&#10;Description automatically generated">
            <a:extLst>
              <a:ext uri="{FF2B5EF4-FFF2-40B4-BE49-F238E27FC236}">
                <a16:creationId xmlns:a16="http://schemas.microsoft.com/office/drawing/2014/main" id="{917751E5-A923-79F7-D318-625A25BD346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727510" y="4975953"/>
            <a:ext cx="1097280" cy="1097280"/>
          </a:xfrm>
          <a:prstGeom prst="roundRect">
            <a:avLst>
              <a:gd name="adj" fmla="val 16667"/>
            </a:avLst>
          </a:prstGeom>
          <a:ln w="1905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5" name="Picture 44">
            <a:extLst>
              <a:ext uri="{FF2B5EF4-FFF2-40B4-BE49-F238E27FC236}">
                <a16:creationId xmlns:a16="http://schemas.microsoft.com/office/drawing/2014/main" id="{F72E666D-FAB6-8F69-CEA6-91FB400E56C7}"/>
              </a:ext>
            </a:extLst>
          </p:cNvPr>
          <p:cNvPicPr>
            <a:picLocks noChangeAspect="1"/>
          </p:cNvPicPr>
          <p:nvPr/>
        </p:nvPicPr>
        <p:blipFill rotWithShape="1">
          <a:blip r:embed="rId15"/>
          <a:srcRect l="7840" r="10450"/>
          <a:stretch/>
        </p:blipFill>
        <p:spPr>
          <a:xfrm>
            <a:off x="5087888" y="4961248"/>
            <a:ext cx="1097280" cy="1097280"/>
          </a:xfrm>
          <a:prstGeom prst="roundRect">
            <a:avLst>
              <a:gd name="adj" fmla="val 16667"/>
            </a:avLst>
          </a:prstGeom>
          <a:ln>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6" name="TextBox 45">
            <a:extLst>
              <a:ext uri="{FF2B5EF4-FFF2-40B4-BE49-F238E27FC236}">
                <a16:creationId xmlns:a16="http://schemas.microsoft.com/office/drawing/2014/main" id="{CE0CE6E0-6A78-3FA9-EB4B-E83D3D8346B7}"/>
              </a:ext>
            </a:extLst>
          </p:cNvPr>
          <p:cNvSpPr txBox="1"/>
          <p:nvPr/>
        </p:nvSpPr>
        <p:spPr>
          <a:xfrm>
            <a:off x="3862757" y="4672504"/>
            <a:ext cx="2308034" cy="276999"/>
          </a:xfrm>
          <a:prstGeom prst="rect">
            <a:avLst/>
          </a:prstGeom>
          <a:noFill/>
        </p:spPr>
        <p:txBody>
          <a:bodyPr wrap="square">
            <a:spAutoFit/>
          </a:bodyPr>
          <a:lstStyle/>
          <a:p>
            <a:pPr algn="ctr"/>
            <a:r>
              <a:rPr lang="en-US" sz="1200" dirty="0"/>
              <a:t>Metrology </a:t>
            </a:r>
          </a:p>
        </p:txBody>
      </p:sp>
      <p:sp>
        <p:nvSpPr>
          <p:cNvPr id="48" name="TextBox 47">
            <a:extLst>
              <a:ext uri="{FF2B5EF4-FFF2-40B4-BE49-F238E27FC236}">
                <a16:creationId xmlns:a16="http://schemas.microsoft.com/office/drawing/2014/main" id="{55027FCF-41FF-B36D-19F2-9D5BFF13AE7A}"/>
              </a:ext>
            </a:extLst>
          </p:cNvPr>
          <p:cNvSpPr txBox="1"/>
          <p:nvPr/>
        </p:nvSpPr>
        <p:spPr>
          <a:xfrm>
            <a:off x="6728734" y="3568572"/>
            <a:ext cx="3038632" cy="2862322"/>
          </a:xfrm>
          <a:prstGeom prst="rect">
            <a:avLst/>
          </a:prstGeom>
          <a:noFill/>
        </p:spPr>
        <p:txBody>
          <a:bodyPr wrap="square">
            <a:spAutoFit/>
          </a:bodyPr>
          <a:lstStyle/>
          <a:p>
            <a:pPr marL="257168" indent="-257168"/>
            <a:r>
              <a:rPr lang="en-US" sz="1800" b="1" kern="0" dirty="0">
                <a:latin typeface="Calibri" panose="020F0502020204030204" pitchFamily="34" charset="0"/>
                <a:cs typeface="Calibri" panose="020F0502020204030204" pitchFamily="34" charset="0"/>
              </a:rPr>
              <a:t>Over 1000 Users/ year </a:t>
            </a:r>
          </a:p>
          <a:p>
            <a:pPr marL="257168" indent="-257168"/>
            <a:endParaRPr lang="en-US" sz="1800" b="1" kern="0" dirty="0">
              <a:latin typeface="Calibri" panose="020F0502020204030204" pitchFamily="34" charset="0"/>
              <a:cs typeface="Calibri" panose="020F0502020204030204" pitchFamily="34" charset="0"/>
            </a:endParaRPr>
          </a:p>
          <a:p>
            <a:pPr marL="257168" indent="-257168"/>
            <a:r>
              <a:rPr lang="en-US" sz="1800" b="1" kern="0" dirty="0">
                <a:latin typeface="Calibri" panose="020F0502020204030204" pitchFamily="34" charset="0"/>
                <a:cs typeface="Calibri" panose="020F0502020204030204" pitchFamily="34" charset="0"/>
              </a:rPr>
              <a:t>171 different companies </a:t>
            </a:r>
            <a:r>
              <a:rPr lang="en-US" sz="1800" kern="0" dirty="0">
                <a:latin typeface="Calibri" panose="020F0502020204030204" pitchFamily="34" charset="0"/>
                <a:cs typeface="Calibri" panose="020F0502020204030204" pitchFamily="34" charset="0"/>
              </a:rPr>
              <a:t>(127 small/startup and 44 large) have used CNF for research/prototyping (under NSF NNCI) </a:t>
            </a:r>
          </a:p>
          <a:p>
            <a:pPr marL="257168" indent="-257168"/>
            <a:r>
              <a:rPr lang="en-US" b="1" kern="0" dirty="0">
                <a:latin typeface="Calibri" panose="020F0502020204030204" pitchFamily="34" charset="0"/>
                <a:cs typeface="Calibri" panose="020F0502020204030204" pitchFamily="34" charset="0"/>
              </a:rPr>
              <a:t>19 new startups </a:t>
            </a:r>
            <a:r>
              <a:rPr lang="en-US" kern="0" dirty="0">
                <a:latin typeface="Calibri" panose="020F0502020204030204" pitchFamily="34" charset="0"/>
                <a:cs typeface="Calibri" panose="020F0502020204030204" pitchFamily="34" charset="0"/>
              </a:rPr>
              <a:t>(under NSF NNCI) </a:t>
            </a:r>
            <a:endParaRPr lang="en-US" b="1" kern="0" dirty="0">
              <a:latin typeface="Calibri" panose="020F0502020204030204" pitchFamily="34" charset="0"/>
              <a:cs typeface="Calibri" panose="020F0502020204030204" pitchFamily="34" charset="0"/>
            </a:endParaRPr>
          </a:p>
          <a:p>
            <a:pPr marL="257168" indent="-257168"/>
            <a:endParaRPr lang="en-US" sz="1800" kern="0" dirty="0">
              <a:latin typeface="Calibri" panose="020F0502020204030204" pitchFamily="34" charset="0"/>
              <a:cs typeface="Calibri" panose="020F0502020204030204" pitchFamily="34" charset="0"/>
            </a:endParaRPr>
          </a:p>
        </p:txBody>
      </p:sp>
      <p:graphicFrame>
        <p:nvGraphicFramePr>
          <p:cNvPr id="2" name="Diagram 1">
            <a:extLst>
              <a:ext uri="{FF2B5EF4-FFF2-40B4-BE49-F238E27FC236}">
                <a16:creationId xmlns:a16="http://schemas.microsoft.com/office/drawing/2014/main" id="{225F5FFB-2C71-7687-5EF0-E1955F3CCDA0}"/>
              </a:ext>
            </a:extLst>
          </p:cNvPr>
          <p:cNvGraphicFramePr/>
          <p:nvPr>
            <p:extLst>
              <p:ext uri="{D42A27DB-BD31-4B8C-83A1-F6EECF244321}">
                <p14:modId xmlns:p14="http://schemas.microsoft.com/office/powerpoint/2010/main" val="1888079605"/>
              </p:ext>
            </p:extLst>
          </p:nvPr>
        </p:nvGraphicFramePr>
        <p:xfrm>
          <a:off x="9408277" y="1965451"/>
          <a:ext cx="3038632" cy="3967942"/>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sp>
        <p:nvSpPr>
          <p:cNvPr id="6" name="TextBox 5">
            <a:extLst>
              <a:ext uri="{FF2B5EF4-FFF2-40B4-BE49-F238E27FC236}">
                <a16:creationId xmlns:a16="http://schemas.microsoft.com/office/drawing/2014/main" id="{8C930078-E9FF-E647-43D7-7FFACFAFA9FF}"/>
              </a:ext>
            </a:extLst>
          </p:cNvPr>
          <p:cNvSpPr txBox="1"/>
          <p:nvPr/>
        </p:nvSpPr>
        <p:spPr>
          <a:xfrm>
            <a:off x="9115250" y="6366479"/>
            <a:ext cx="2687658" cy="369332"/>
          </a:xfrm>
          <a:prstGeom prst="rect">
            <a:avLst/>
          </a:prstGeom>
          <a:noFill/>
        </p:spPr>
        <p:txBody>
          <a:bodyPr wrap="square" rtlCol="0">
            <a:spAutoFit/>
          </a:bodyPr>
          <a:lstStyle/>
          <a:p>
            <a:r>
              <a:rPr lang="en-US" dirty="0"/>
              <a:t>olson@cnf.cornell.edu</a:t>
            </a:r>
          </a:p>
        </p:txBody>
      </p:sp>
    </p:spTree>
    <p:extLst>
      <p:ext uri="{BB962C8B-B14F-4D97-AF65-F5344CB8AC3E}">
        <p14:creationId xmlns:p14="http://schemas.microsoft.com/office/powerpoint/2010/main" val="1431446395"/>
      </p:ext>
    </p:extLst>
  </p:cSld>
  <p:clrMapOvr>
    <a:masterClrMapping/>
  </p:clrMapOvr>
</p:sld>
</file>

<file path=ppt/theme/theme1.xml><?xml version="1.0" encoding="utf-8"?>
<a:theme xmlns:a="http://schemas.openxmlformats.org/drawingml/2006/main" name="CNF red banner w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2498</TotalTime>
  <Words>637</Words>
  <Application>Microsoft Office PowerPoint</Application>
  <PresentationFormat>Widescreen</PresentationFormat>
  <Paragraphs>76</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Open Sans</vt:lpstr>
      <vt:lpstr>Times New Roman</vt:lpstr>
      <vt:lpstr>CNF red banner wide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Institution Location</dc:title>
  <dc:creator>Ron Olson</dc:creator>
  <cp:lastModifiedBy>Ron Olson</cp:lastModifiedBy>
  <cp:revision>40</cp:revision>
  <dcterms:created xsi:type="dcterms:W3CDTF">2020-09-14T13:33:40Z</dcterms:created>
  <dcterms:modified xsi:type="dcterms:W3CDTF">2024-06-19T20:50:17Z</dcterms:modified>
</cp:coreProperties>
</file>