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2BB55-49A5-954A-4C46-40590097E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6AC20-65B2-33A7-EC0B-5B8F8B8A0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C8746-C203-84AF-E196-290B79CA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8688D-16AC-E4DF-3A5A-9431387D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F4B0-7DDF-0CF4-CFF0-405D90F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4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8D12-18FD-3CD0-FF2D-68804317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CA80-36AA-2815-85F3-C10ACC368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712BD-B3BE-D1D0-B6D1-57F9A06E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0DB54-4962-417A-A657-57501842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CC0F4-52EE-D6B4-6AC1-68C8B2F0C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8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8B3B5-2E2A-5412-AC46-CD6F29002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73908-B91B-BC8B-466E-91935C287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E056F-50B5-B170-2EDE-F64851D2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3845-0C12-3EE2-1D73-C2E6A8DA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CD61D-A436-ADCF-CD02-95D29552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7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F8042-9C44-4D79-5EDB-4BE770F2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8D3FC-EB9F-4D15-F1AC-72CED7FFD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08A38-B104-AC06-0D52-FB190C50D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EE282-1BC6-4FA7-F985-8B57C4BE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4155F-2CA3-6077-D423-296D4772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C60D2-352E-B6F3-7589-42EBAACE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1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90164-6205-67F7-54BB-A83933AF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B6D1D-F9D0-66EC-8CC5-5E88870CF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0789-CE9D-B5FD-C5D6-356C287E4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F0A821-E702-2050-AA90-53CBD9A16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7117C-9B14-07C9-4C0D-27ED1E2697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C67AE9-B15B-F980-ACA4-7E3A75AB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9E108-16D7-B0AD-E001-162837A5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F066B-9434-4B1B-AF47-2887A969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9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33BF-205E-E422-7BB0-CF9DD382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BC314C-3FC3-FD02-A387-56D4C7990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A22C3-4E15-BCFF-686F-3C262BB1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03B856-7246-0016-424B-4B0B6791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5EFD19-A2F7-D088-32E0-6C066CB0E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F9FBD-BA00-3C3C-A14B-4828D5D6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A5441-09B6-9883-AB6C-9519CEF4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1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BAA0-603D-CCB0-7369-679837B6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10DF4-F6D3-EEF6-B8DC-8E594AA79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EAE4F-DF5A-D480-1C61-0DA70A527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05349-2C49-3EFD-1181-4F1ECB3B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A980F-E31B-C56D-F1DB-2B8882FF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F9309-A150-C64D-CFD2-7091DC9F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7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3A22B-4860-202D-50F6-F80D1CE4F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E61AD-4258-A5B7-C727-798A318AD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75DAA-EF57-90B8-F00A-4F7E3909C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1DA06-6DFE-501A-0FB8-A4090458E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1C051-8535-A4C7-B4FA-28DA5E66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8C6EC-57FC-E609-A08F-8A8D28E3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7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FCC-D8E4-931C-AAAC-779E4708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A6276-3841-329F-D14F-7A012A1EC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D7E35-9CE9-F2B8-1DF3-64F56701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8991E-A9CB-131E-BA74-1DF029766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77CC6-8AD0-BF67-2B08-97D7333D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5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7F1E3-169F-987B-A331-ED63CBFC5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B970B-677C-87EA-E8F4-170A0B935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283A2-9349-4F86-4A77-E813B38D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3B134-20BB-0647-1254-521C5878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5289D-2A20-7247-F587-DB1717C6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5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5E2509-9F23-A041-5F76-D5D87FF6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CB236-2ED4-538D-20A9-B2EE367A4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98A3C-C9FE-BF37-2AB3-E2658B626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6AE53B-C10B-4BE4-A696-443FEF3FA206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590F8-F0B6-9A72-8A73-2EEF9B71A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C06DD-48AF-596E-C112-F205C0E18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F79F6-2B1E-4F67-B5FF-48B14295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52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1201450-BC6D-9979-71BF-2A06E4106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1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EA940-4345-500B-CB8F-1B781C55AF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72878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Mines is a public R1 research university focused on applied science and engineering</a:t>
            </a:r>
          </a:p>
          <a:p>
            <a:r>
              <a:rPr lang="en-US" sz="2400" dirty="0"/>
              <a:t>~5,500 Undergrads, ~2000 Grad students</a:t>
            </a:r>
          </a:p>
          <a:p>
            <a:r>
              <a:rPr lang="en-US" sz="2400" dirty="0"/>
              <a:t>Shared Facilities Launched 2021</a:t>
            </a:r>
          </a:p>
          <a:p>
            <a:r>
              <a:rPr lang="en-US" sz="2400" dirty="0"/>
              <a:t>&gt;60 instruments housed in multiple labs across campus, w/ 12 dedicated staff</a:t>
            </a:r>
          </a:p>
          <a:p>
            <a:r>
              <a:rPr lang="en-US" sz="2400" dirty="0"/>
              <a:t> 800 unique users across</a:t>
            </a:r>
          </a:p>
          <a:p>
            <a:pPr lvl="1"/>
            <a:r>
              <a:rPr lang="en-US" sz="1800" dirty="0"/>
              <a:t>12 departments – 300 projects</a:t>
            </a:r>
          </a:p>
          <a:p>
            <a:pPr lvl="1"/>
            <a:r>
              <a:rPr lang="en-US" sz="1800" dirty="0"/>
              <a:t>19 external universities</a:t>
            </a:r>
          </a:p>
          <a:p>
            <a:pPr lvl="1"/>
            <a:r>
              <a:rPr lang="en-US" sz="1800" dirty="0"/>
              <a:t>3 government laboratories</a:t>
            </a:r>
          </a:p>
          <a:p>
            <a:pPr lvl="1"/>
            <a:r>
              <a:rPr lang="en-US" sz="1800" dirty="0"/>
              <a:t>71 industrial companies</a:t>
            </a:r>
          </a:p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mines.edu/shared-facilities</a:t>
            </a:r>
            <a:r>
              <a:rPr lang="en-US" sz="2400" dirty="0"/>
              <a:t> </a:t>
            </a:r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E2C111FD-DDFC-9A24-E1CB-EFF374AE4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264319"/>
            <a:ext cx="12192000" cy="25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1E144-AE36-443E-497E-BC5032AD2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72878"/>
            <a:ext cx="5181600" cy="4351338"/>
          </a:xfrm>
        </p:spPr>
        <p:txBody>
          <a:bodyPr>
            <a:noAutofit/>
          </a:bodyPr>
          <a:lstStyle/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Scanning and Transmission Electron Microscopy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Mass Spectrometry, Atom Probe, and TOF-SIMS</a:t>
            </a:r>
          </a:p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500" b="1" dirty="0">
                <a:solidFill>
                  <a:srgbClr val="CC4628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Atmospheric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X-ray Photoelectron Spectroscopy     </a:t>
            </a:r>
            <a:endParaRPr lang="en-US" sz="1500" dirty="0"/>
          </a:p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X-ray Diffraction &amp; CT</a:t>
            </a:r>
          </a:p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Scanning Probe &amp; Optical Microscopy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Mechanical Testing</a:t>
            </a:r>
          </a:p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500" b="1" dirty="0">
                <a:solidFill>
                  <a:srgbClr val="CC4628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Water Quality Analysis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CC4628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Nanofabrication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Thin Film Deposition</a:t>
            </a:r>
          </a:p>
          <a:p>
            <a:pPr marL="285750" indent="-285750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C462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Optical &amp; Electrical Surface Characterization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CC4628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FD8C39-409E-ED21-5761-907496AC5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635" y="1060178"/>
            <a:ext cx="1157830" cy="115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8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1201450-BC6D-9979-71BF-2A06E4106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1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EA940-4345-500B-CB8F-1B781C55AF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72878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1400" b="1" dirty="0"/>
              <a:t>Two ISO-6, ISO-7 cleanrooms</a:t>
            </a:r>
          </a:p>
          <a:p>
            <a:r>
              <a:rPr lang="en-US" sz="1400" b="1" dirty="0"/>
              <a:t>PVD</a:t>
            </a:r>
          </a:p>
          <a:p>
            <a:pPr lvl="1"/>
            <a:r>
              <a:rPr lang="en-US" sz="1200" b="1" dirty="0"/>
              <a:t>3 Sputter chambers (12 guns)</a:t>
            </a:r>
          </a:p>
          <a:p>
            <a:pPr lvl="1"/>
            <a:r>
              <a:rPr lang="en-US" sz="1200" b="1" dirty="0"/>
              <a:t>2 Thermal </a:t>
            </a:r>
            <a:r>
              <a:rPr lang="en-US" sz="1200" b="1" dirty="0" err="1"/>
              <a:t>evap</a:t>
            </a:r>
            <a:r>
              <a:rPr lang="en-US" sz="1200" b="1" dirty="0"/>
              <a:t> chambers</a:t>
            </a:r>
          </a:p>
          <a:p>
            <a:pPr lvl="1"/>
            <a:r>
              <a:rPr lang="en-US" sz="1200" b="1" dirty="0"/>
              <a:t>e-beam evaporation (6 pocket)</a:t>
            </a:r>
          </a:p>
          <a:p>
            <a:r>
              <a:rPr lang="en-US" sz="1400" b="1" dirty="0"/>
              <a:t>Lithography</a:t>
            </a:r>
          </a:p>
          <a:p>
            <a:pPr lvl="1"/>
            <a:r>
              <a:rPr lang="en-US" sz="1200" b="1" dirty="0"/>
              <a:t>3 Contact Mask Aligners </a:t>
            </a:r>
          </a:p>
          <a:p>
            <a:pPr lvl="1"/>
            <a:r>
              <a:rPr lang="en-US" sz="1200" b="1" dirty="0"/>
              <a:t>UV Laser Lithography </a:t>
            </a:r>
          </a:p>
          <a:p>
            <a:pPr lvl="1"/>
            <a:r>
              <a:rPr lang="en-US" sz="1200" b="1" dirty="0"/>
              <a:t>Electron Beam Lithography</a:t>
            </a:r>
          </a:p>
          <a:p>
            <a:r>
              <a:rPr lang="en-US" sz="1400" b="1" dirty="0"/>
              <a:t>Etching</a:t>
            </a:r>
          </a:p>
          <a:p>
            <a:pPr lvl="1"/>
            <a:r>
              <a:rPr lang="en-US" sz="1200" b="1" dirty="0"/>
              <a:t>SF6, CF4, </a:t>
            </a:r>
            <a:r>
              <a:rPr lang="en-US" sz="1200" b="1" dirty="0" err="1"/>
              <a:t>Ar</a:t>
            </a:r>
            <a:r>
              <a:rPr lang="en-US" sz="1200" b="1" dirty="0"/>
              <a:t>, O2 etching</a:t>
            </a:r>
          </a:p>
          <a:p>
            <a:pPr lvl="1"/>
            <a:r>
              <a:rPr lang="en-US" sz="1200" b="1" dirty="0"/>
              <a:t>ICP </a:t>
            </a:r>
            <a:r>
              <a:rPr lang="en-US" sz="1200" b="1" dirty="0" err="1"/>
              <a:t>RlE</a:t>
            </a:r>
            <a:r>
              <a:rPr lang="en-US" sz="1200" b="1" dirty="0"/>
              <a:t> system – adding CL2, BCL</a:t>
            </a:r>
          </a:p>
          <a:p>
            <a:pPr lvl="1"/>
            <a:r>
              <a:rPr lang="en-US" sz="1200" b="1" dirty="0"/>
              <a:t>DRIE</a:t>
            </a:r>
          </a:p>
          <a:p>
            <a:pPr lvl="1"/>
            <a:r>
              <a:rPr lang="en-US" sz="1200" b="1" dirty="0"/>
              <a:t>Argon Ion mill</a:t>
            </a:r>
          </a:p>
          <a:p>
            <a:r>
              <a:rPr lang="en-US" sz="1400" b="1" dirty="0"/>
              <a:t>Furnaces</a:t>
            </a:r>
          </a:p>
          <a:p>
            <a:pPr lvl="1"/>
            <a:r>
              <a:rPr lang="en-US" sz="1200" b="1" dirty="0"/>
              <a:t>Oxide Growth up to 1400C</a:t>
            </a:r>
          </a:p>
          <a:p>
            <a:pPr lvl="1"/>
            <a:r>
              <a:rPr lang="en-US" sz="1200" b="1" dirty="0"/>
              <a:t>Atmospheric/ vacuum controlled</a:t>
            </a:r>
          </a:p>
          <a:p>
            <a:r>
              <a:rPr lang="en-US" sz="1400" b="1" dirty="0"/>
              <a:t>Ellipsometry, profilometry</a:t>
            </a:r>
          </a:p>
          <a:p>
            <a:r>
              <a:rPr lang="en-US" sz="1400" b="1" dirty="0"/>
              <a:t>Electrical testing, Solar sim, </a:t>
            </a:r>
            <a:r>
              <a:rPr lang="en-US" sz="1400" b="1" dirty="0" err="1"/>
              <a:t>Cryo</a:t>
            </a:r>
            <a:r>
              <a:rPr lang="en-US" sz="1400" b="1" dirty="0"/>
              <a:t> testing</a:t>
            </a:r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E2C111FD-DDFC-9A24-E1CB-EFF374AE4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70" y="-145739"/>
            <a:ext cx="6837026" cy="144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1E144-AE36-443E-497E-BC5032AD2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9059" y="2038679"/>
            <a:ext cx="5334000" cy="262662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  <a:tabLst/>
              <a:defRPr/>
            </a:pPr>
            <a:r>
              <a:rPr lang="en-US" sz="2400" dirty="0"/>
              <a:t>Recent </a:t>
            </a:r>
            <a:r>
              <a:rPr lang="en-US" sz="2400" dirty="0" err="1"/>
              <a:t>Nanofab</a:t>
            </a:r>
            <a:r>
              <a:rPr lang="en-US" sz="2400" dirty="0"/>
              <a:t> Acquisitions: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ABM-USA 6” UV- Mask Aligner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 err="1"/>
              <a:t>Nanyte</a:t>
            </a:r>
            <a:r>
              <a:rPr lang="en-US" sz="1800" dirty="0"/>
              <a:t> Bean UV-Laser Lithography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Raith Voyager EBL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AJA UHV </a:t>
            </a:r>
            <a:r>
              <a:rPr lang="en-US" sz="1800" dirty="0" err="1"/>
              <a:t>Multidep</a:t>
            </a:r>
            <a:r>
              <a:rPr lang="en-US" sz="1800" dirty="0"/>
              <a:t> e-beam &amp; sputter system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 err="1"/>
              <a:t>Nanomaster</a:t>
            </a:r>
            <a:r>
              <a:rPr lang="en-US" sz="1800" dirty="0"/>
              <a:t> NDR-400 ICP-RIE system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Keyence VHX-970 Digital Microscope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FD8C39-409E-ED21-5761-907496AC5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096" y="145738"/>
            <a:ext cx="1157830" cy="115783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AA1790-6FAF-784C-C1F2-4FC4764EB17F}"/>
              </a:ext>
            </a:extLst>
          </p:cNvPr>
          <p:cNvSpPr txBox="1">
            <a:spLocks/>
          </p:cNvSpPr>
          <p:nvPr/>
        </p:nvSpPr>
        <p:spPr>
          <a:xfrm>
            <a:off x="8311632" y="401470"/>
            <a:ext cx="3956180" cy="634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CC462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mines.edu/shared-facilities</a:t>
            </a:r>
            <a:r>
              <a:rPr lang="en-US" sz="240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2C4191-CDAE-50E9-ACE4-17414C0324A2}"/>
              </a:ext>
            </a:extLst>
          </p:cNvPr>
          <p:cNvSpPr txBox="1">
            <a:spLocks/>
          </p:cNvSpPr>
          <p:nvPr/>
        </p:nvSpPr>
        <p:spPr>
          <a:xfrm>
            <a:off x="4041710" y="1404966"/>
            <a:ext cx="3956180" cy="6349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CC462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SIF - </a:t>
            </a:r>
            <a:r>
              <a:rPr lang="en-US" sz="4000" b="1" dirty="0" err="1">
                <a:solidFill>
                  <a:srgbClr val="CC462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Nanofab</a:t>
            </a:r>
            <a:endParaRPr lang="en-US" sz="4000" dirty="0"/>
          </a:p>
        </p:txBody>
      </p:sp>
      <p:pic>
        <p:nvPicPr>
          <p:cNvPr id="10" name="Picture 9" descr="Raith-VOYAGER-High-Performance-Electron-Beam-Lithography Raith Voyager E-beam Lithography System">
            <a:extLst>
              <a:ext uri="{FF2B5EF4-FFF2-40B4-BE49-F238E27FC236}">
                <a16:creationId xmlns:a16="http://schemas.microsoft.com/office/drawing/2014/main" id="{77E89D45-ABB8-D186-33B7-620069015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041" y="1982272"/>
            <a:ext cx="2467483" cy="164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JAMultiDep-400x284 Home">
            <a:extLst>
              <a:ext uri="{FF2B5EF4-FFF2-40B4-BE49-F238E27FC236}">
                <a16:creationId xmlns:a16="http://schemas.microsoft.com/office/drawing/2014/main" id="{8F14C562-A3AA-94AC-3741-17200180C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040" y="3701121"/>
            <a:ext cx="2467483" cy="175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3DFF961-E7BC-A5AA-EF5E-7A5E264FD08E}"/>
              </a:ext>
            </a:extLst>
          </p:cNvPr>
          <p:cNvSpPr txBox="1">
            <a:spLocks/>
          </p:cNvSpPr>
          <p:nvPr/>
        </p:nvSpPr>
        <p:spPr>
          <a:xfrm>
            <a:off x="6673168" y="4818065"/>
            <a:ext cx="5334000" cy="1496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/>
            </a:pPr>
            <a:r>
              <a:rPr lang="en-US" sz="2400" dirty="0"/>
              <a:t>Wishlist: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ALD to CVD system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Optical Profilometry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Electron energy loss spectroscope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800" dirty="0"/>
              <a:t>Cryo-Plasma FIB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en-US" sz="1800" dirty="0"/>
          </a:p>
        </p:txBody>
      </p:sp>
      <p:pic>
        <p:nvPicPr>
          <p:cNvPr id="18" name="Picture 17" descr="A machine with a screen&#10;&#10;Description automatically generated">
            <a:extLst>
              <a:ext uri="{FF2B5EF4-FFF2-40B4-BE49-F238E27FC236}">
                <a16:creationId xmlns:a16="http://schemas.microsoft.com/office/drawing/2014/main" id="{CF9FCB3B-758A-5BAF-C5AF-A8021067E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25" y="5598774"/>
            <a:ext cx="1044173" cy="11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2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234</Words>
  <Application>Microsoft Office PowerPoint</Application>
  <PresentationFormat>Widescreen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dixon</dc:creator>
  <cp:lastModifiedBy>alex dixon</cp:lastModifiedBy>
  <cp:revision>3</cp:revision>
  <dcterms:created xsi:type="dcterms:W3CDTF">2024-06-19T22:19:34Z</dcterms:created>
  <dcterms:modified xsi:type="dcterms:W3CDTF">2024-06-19T23:31:07Z</dcterms:modified>
</cp:coreProperties>
</file>