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sldIdLst>
    <p:sldId id="256" r:id="rId5"/>
    <p:sldId id="257"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44" autoAdjust="0"/>
    <p:restoredTop sz="96357" autoAdjust="0"/>
  </p:normalViewPr>
  <p:slideViewPr>
    <p:cSldViewPr snapToGrid="0">
      <p:cViewPr>
        <p:scale>
          <a:sx n="96" d="100"/>
          <a:sy n="96" d="100"/>
        </p:scale>
        <p:origin x="125" y="-5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53CDD5-68C6-403C-A278-14AD0E0B0CD6}" type="datetimeFigureOut">
              <a:rPr lang="en-CA" smtClean="0"/>
              <a:t>2024-06-19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EC52A7-91CA-4282-AA0A-684D3BF7C83E}" type="slidenum">
              <a:rPr lang="en-CA" smtClean="0"/>
              <a:t>‹#›</a:t>
            </a:fld>
            <a:endParaRPr lang="en-CA"/>
          </a:p>
        </p:txBody>
      </p:sp>
    </p:spTree>
    <p:extLst>
      <p:ext uri="{BB962C8B-B14F-4D97-AF65-F5344CB8AC3E}">
        <p14:creationId xmlns:p14="http://schemas.microsoft.com/office/powerpoint/2010/main" val="2085551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53CDD5-68C6-403C-A278-14AD0E0B0CD6}" type="datetimeFigureOut">
              <a:rPr lang="en-CA" smtClean="0"/>
              <a:t>2024-06-19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EC52A7-91CA-4282-AA0A-684D3BF7C83E}" type="slidenum">
              <a:rPr lang="en-CA" smtClean="0"/>
              <a:t>‹#›</a:t>
            </a:fld>
            <a:endParaRPr lang="en-CA"/>
          </a:p>
        </p:txBody>
      </p:sp>
    </p:spTree>
    <p:extLst>
      <p:ext uri="{BB962C8B-B14F-4D97-AF65-F5344CB8AC3E}">
        <p14:creationId xmlns:p14="http://schemas.microsoft.com/office/powerpoint/2010/main" val="2791516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53CDD5-68C6-403C-A278-14AD0E0B0CD6}" type="datetimeFigureOut">
              <a:rPr lang="en-CA" smtClean="0"/>
              <a:t>2024-06-19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EC52A7-91CA-4282-AA0A-684D3BF7C83E}" type="slidenum">
              <a:rPr lang="en-CA" smtClean="0"/>
              <a:t>‹#›</a:t>
            </a:fld>
            <a:endParaRPr lang="en-CA"/>
          </a:p>
        </p:txBody>
      </p:sp>
    </p:spTree>
    <p:extLst>
      <p:ext uri="{BB962C8B-B14F-4D97-AF65-F5344CB8AC3E}">
        <p14:creationId xmlns:p14="http://schemas.microsoft.com/office/powerpoint/2010/main" val="3070173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53CDD5-68C6-403C-A278-14AD0E0B0CD6}" type="datetimeFigureOut">
              <a:rPr lang="en-CA" smtClean="0"/>
              <a:t>2024-06-19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DEC52A7-91CA-4282-AA0A-684D3BF7C83E}" type="slidenum">
              <a:rPr lang="en-CA" smtClean="0"/>
              <a:t>‹#›</a:t>
            </a:fld>
            <a:endParaRPr lang="en-CA"/>
          </a:p>
        </p:txBody>
      </p:sp>
    </p:spTree>
    <p:extLst>
      <p:ext uri="{BB962C8B-B14F-4D97-AF65-F5344CB8AC3E}">
        <p14:creationId xmlns:p14="http://schemas.microsoft.com/office/powerpoint/2010/main" val="3950400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53CDD5-68C6-403C-A278-14AD0E0B0CD6}" type="datetimeFigureOut">
              <a:rPr lang="en-CA" smtClean="0"/>
              <a:t>2024-06-19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DEC52A7-91CA-4282-AA0A-684D3BF7C83E}" type="slidenum">
              <a:rPr lang="en-CA" smtClean="0"/>
              <a:t>‹#›</a:t>
            </a:fld>
            <a:endParaRPr lang="en-CA"/>
          </a:p>
        </p:txBody>
      </p:sp>
    </p:spTree>
    <p:extLst>
      <p:ext uri="{BB962C8B-B14F-4D97-AF65-F5344CB8AC3E}">
        <p14:creationId xmlns:p14="http://schemas.microsoft.com/office/powerpoint/2010/main" val="675156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C53CDD5-68C6-403C-A278-14AD0E0B0CD6}" type="datetimeFigureOut">
              <a:rPr lang="en-CA" smtClean="0"/>
              <a:t>2024-06-19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DEC52A7-91CA-4282-AA0A-684D3BF7C83E}" type="slidenum">
              <a:rPr lang="en-CA" smtClean="0"/>
              <a:t>‹#›</a:t>
            </a:fld>
            <a:endParaRPr lang="en-CA"/>
          </a:p>
        </p:txBody>
      </p:sp>
    </p:spTree>
    <p:extLst>
      <p:ext uri="{BB962C8B-B14F-4D97-AF65-F5344CB8AC3E}">
        <p14:creationId xmlns:p14="http://schemas.microsoft.com/office/powerpoint/2010/main" val="1684431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53CDD5-68C6-403C-A278-14AD0E0B0CD6}" type="datetimeFigureOut">
              <a:rPr lang="en-CA" smtClean="0"/>
              <a:t>2024-06-19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DEC52A7-91CA-4282-AA0A-684D3BF7C83E}" type="slidenum">
              <a:rPr lang="en-CA" smtClean="0"/>
              <a:t>‹#›</a:t>
            </a:fld>
            <a:endParaRPr lang="en-CA"/>
          </a:p>
        </p:txBody>
      </p:sp>
    </p:spTree>
    <p:extLst>
      <p:ext uri="{BB962C8B-B14F-4D97-AF65-F5344CB8AC3E}">
        <p14:creationId xmlns:p14="http://schemas.microsoft.com/office/powerpoint/2010/main" val="1416274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53CDD5-68C6-403C-A278-14AD0E0B0CD6}" type="datetimeFigureOut">
              <a:rPr lang="en-CA" smtClean="0"/>
              <a:t>2024-06-19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DEC52A7-91CA-4282-AA0A-684D3BF7C83E}" type="slidenum">
              <a:rPr lang="en-CA" smtClean="0"/>
              <a:t>‹#›</a:t>
            </a:fld>
            <a:endParaRPr lang="en-CA"/>
          </a:p>
        </p:txBody>
      </p:sp>
    </p:spTree>
    <p:extLst>
      <p:ext uri="{BB962C8B-B14F-4D97-AF65-F5344CB8AC3E}">
        <p14:creationId xmlns:p14="http://schemas.microsoft.com/office/powerpoint/2010/main" val="2741287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53CDD5-68C6-403C-A278-14AD0E0B0CD6}" type="datetimeFigureOut">
              <a:rPr lang="en-CA" smtClean="0"/>
              <a:t>2024-06-19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DEC52A7-91CA-4282-AA0A-684D3BF7C83E}" type="slidenum">
              <a:rPr lang="en-CA" smtClean="0"/>
              <a:t>‹#›</a:t>
            </a:fld>
            <a:endParaRPr lang="en-CA"/>
          </a:p>
        </p:txBody>
      </p:sp>
    </p:spTree>
    <p:extLst>
      <p:ext uri="{BB962C8B-B14F-4D97-AF65-F5344CB8AC3E}">
        <p14:creationId xmlns:p14="http://schemas.microsoft.com/office/powerpoint/2010/main" val="2289218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53CDD5-68C6-403C-A278-14AD0E0B0CD6}" type="datetimeFigureOut">
              <a:rPr lang="en-CA" smtClean="0"/>
              <a:t>2024-06-19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EC52A7-91CA-4282-AA0A-684D3BF7C83E}" type="slidenum">
              <a:rPr lang="en-CA" smtClean="0"/>
              <a:t>‹#›</a:t>
            </a:fld>
            <a:endParaRPr lang="en-CA"/>
          </a:p>
        </p:txBody>
      </p:sp>
    </p:spTree>
    <p:extLst>
      <p:ext uri="{BB962C8B-B14F-4D97-AF65-F5344CB8AC3E}">
        <p14:creationId xmlns:p14="http://schemas.microsoft.com/office/powerpoint/2010/main" val="2930948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53CDD5-68C6-403C-A278-14AD0E0B0CD6}" type="datetimeFigureOut">
              <a:rPr lang="en-CA" smtClean="0"/>
              <a:t>2024-06-19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EC52A7-91CA-4282-AA0A-684D3BF7C83E}" type="slidenum">
              <a:rPr lang="en-CA" smtClean="0"/>
              <a:t>‹#›</a:t>
            </a:fld>
            <a:endParaRPr lang="en-CA"/>
          </a:p>
        </p:txBody>
      </p:sp>
    </p:spTree>
    <p:extLst>
      <p:ext uri="{BB962C8B-B14F-4D97-AF65-F5344CB8AC3E}">
        <p14:creationId xmlns:p14="http://schemas.microsoft.com/office/powerpoint/2010/main" val="2449610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53CDD5-68C6-403C-A278-14AD0E0B0CD6}" type="datetimeFigureOut">
              <a:rPr lang="en-CA" smtClean="0"/>
              <a:t>2024-06-19</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EC52A7-91CA-4282-AA0A-684D3BF7C83E}" type="slidenum">
              <a:rPr lang="en-CA" smtClean="0"/>
              <a:t>‹#›</a:t>
            </a:fld>
            <a:endParaRPr lang="en-CA"/>
          </a:p>
        </p:txBody>
      </p:sp>
    </p:spTree>
    <p:extLst>
      <p:ext uri="{BB962C8B-B14F-4D97-AF65-F5344CB8AC3E}">
        <p14:creationId xmlns:p14="http://schemas.microsoft.com/office/powerpoint/2010/main" val="177733852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png"/><Relationship Id="rId4" Type="http://schemas.openxmlformats.org/officeDocument/2006/relationships/image" Target="../media/image11.png"/><Relationship Id="rId9"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261A208-475E-280B-C13F-39ECDF11E610}"/>
              </a:ext>
            </a:extLst>
          </p:cNvPr>
          <p:cNvSpPr txBox="1"/>
          <p:nvPr/>
        </p:nvSpPr>
        <p:spPr>
          <a:xfrm>
            <a:off x="3206333" y="572988"/>
            <a:ext cx="5050722" cy="923330"/>
          </a:xfrm>
          <a:prstGeom prst="rect">
            <a:avLst/>
          </a:prstGeom>
          <a:noFill/>
        </p:spPr>
        <p:txBody>
          <a:bodyPr wrap="square" rtlCol="0">
            <a:spAutoFit/>
          </a:bodyPr>
          <a:lstStyle/>
          <a:p>
            <a:pPr algn="ctr"/>
            <a:r>
              <a:rPr lang="en-CA" b="1" dirty="0">
                <a:latin typeface="Arial" panose="020B0604020202020204" pitchFamily="34" charset="0"/>
                <a:cs typeface="Arial" panose="020B0604020202020204" pitchFamily="34" charset="0"/>
              </a:rPr>
              <a:t>Quantum-nanofabrication cleanroom facility (</a:t>
            </a:r>
            <a:r>
              <a:rPr lang="en-CA" b="1" dirty="0" err="1">
                <a:latin typeface="Arial" panose="020B0604020202020204" pitchFamily="34" charset="0"/>
                <a:cs typeface="Arial" panose="020B0604020202020204" pitchFamily="34" charset="0"/>
              </a:rPr>
              <a:t>qLab</a:t>
            </a:r>
            <a:r>
              <a:rPr lang="en-CA" b="1" dirty="0">
                <a:latin typeface="Arial" panose="020B0604020202020204" pitchFamily="34" charset="0"/>
                <a:cs typeface="Arial" panose="020B0604020202020204" pitchFamily="34" charset="0"/>
              </a:rPr>
              <a:t>)</a:t>
            </a:r>
          </a:p>
          <a:p>
            <a:pPr algn="ctr"/>
            <a:r>
              <a:rPr lang="en-CA" b="1" dirty="0">
                <a:latin typeface="Arial" panose="020B0604020202020204" pitchFamily="34" charset="0"/>
                <a:cs typeface="Arial" panose="020B0604020202020204" pitchFamily="34" charset="0"/>
              </a:rPr>
              <a:t>Joseph Losby (operations manager)  </a:t>
            </a:r>
          </a:p>
        </p:txBody>
      </p:sp>
      <p:pic>
        <p:nvPicPr>
          <p:cNvPr id="8" name="Picture 7" descr="A logo with a black background&#10;&#10;Description automatically generated">
            <a:extLst>
              <a:ext uri="{FF2B5EF4-FFF2-40B4-BE49-F238E27FC236}">
                <a16:creationId xmlns:a16="http://schemas.microsoft.com/office/drawing/2014/main" id="{373FF47C-969A-1ED1-1B13-C9DEAB4316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46" y="-63750"/>
            <a:ext cx="2878291" cy="1342417"/>
          </a:xfrm>
          <a:prstGeom prst="rect">
            <a:avLst/>
          </a:prstGeom>
        </p:spPr>
      </p:pic>
      <p:grpSp>
        <p:nvGrpSpPr>
          <p:cNvPr id="1043" name="Group 1042">
            <a:extLst>
              <a:ext uri="{FF2B5EF4-FFF2-40B4-BE49-F238E27FC236}">
                <a16:creationId xmlns:a16="http://schemas.microsoft.com/office/drawing/2014/main" id="{36D312F9-30B2-C9C4-FBBF-61CF67D7DB5E}"/>
              </a:ext>
            </a:extLst>
          </p:cNvPr>
          <p:cNvGrpSpPr>
            <a:grpSpLocks noChangeAspect="1"/>
          </p:cNvGrpSpPr>
          <p:nvPr/>
        </p:nvGrpSpPr>
        <p:grpSpPr>
          <a:xfrm>
            <a:off x="293630" y="2950698"/>
            <a:ext cx="4838974" cy="3101737"/>
            <a:chOff x="13124985" y="5115267"/>
            <a:chExt cx="4986176" cy="3196091"/>
          </a:xfrm>
        </p:grpSpPr>
        <p:grpSp>
          <p:nvGrpSpPr>
            <p:cNvPr id="60" name="Group 59">
              <a:extLst>
                <a:ext uri="{FF2B5EF4-FFF2-40B4-BE49-F238E27FC236}">
                  <a16:creationId xmlns:a16="http://schemas.microsoft.com/office/drawing/2014/main" id="{5693681A-507C-B3A8-6169-A29F26FF3B64}"/>
                </a:ext>
              </a:extLst>
            </p:cNvPr>
            <p:cNvGrpSpPr>
              <a:grpSpLocks noChangeAspect="1"/>
            </p:cNvGrpSpPr>
            <p:nvPr/>
          </p:nvGrpSpPr>
          <p:grpSpPr>
            <a:xfrm>
              <a:off x="13124985" y="5115267"/>
              <a:ext cx="4986176" cy="3196091"/>
              <a:chOff x="13163542" y="5576728"/>
              <a:chExt cx="7203548" cy="4617405"/>
            </a:xfrm>
          </p:grpSpPr>
          <p:sp>
            <p:nvSpPr>
              <p:cNvPr id="49" name="TextBox 48">
                <a:extLst>
                  <a:ext uri="{FF2B5EF4-FFF2-40B4-BE49-F238E27FC236}">
                    <a16:creationId xmlns:a16="http://schemas.microsoft.com/office/drawing/2014/main" id="{62C4159D-37B8-B378-0AC4-8EE21CEDCF43}"/>
                  </a:ext>
                </a:extLst>
              </p:cNvPr>
              <p:cNvSpPr txBox="1">
                <a:spLocks/>
              </p:cNvSpPr>
              <p:nvPr/>
            </p:nvSpPr>
            <p:spPr>
              <a:xfrm>
                <a:off x="17865075" y="6411193"/>
                <a:ext cx="821228" cy="433476"/>
              </a:xfrm>
              <a:prstGeom prst="rect">
                <a:avLst/>
              </a:prstGeom>
              <a:solidFill>
                <a:schemeClr val="bg1"/>
              </a:solidFill>
              <a:ln>
                <a:noFill/>
              </a:ln>
            </p:spPr>
            <p:txBody>
              <a:bodyPr wrap="none" rtlCol="0">
                <a:spAutoFit/>
              </a:bodyPr>
              <a:lstStyle/>
              <a:p>
                <a:r>
                  <a:rPr lang="en-CA" sz="1375" dirty="0" err="1">
                    <a:latin typeface="Arial" panose="020B0604020202020204" pitchFamily="34" charset="0"/>
                    <a:cs typeface="Arial" panose="020B0604020202020204" pitchFamily="34" charset="0"/>
                  </a:rPr>
                  <a:t>qLab</a:t>
                </a:r>
                <a:endParaRPr lang="en-US" sz="1375" dirty="0">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FE1A206B-D7E4-2781-F0DE-2683188C1B73}"/>
                  </a:ext>
                </a:extLst>
              </p:cNvPr>
              <p:cNvGrpSpPr>
                <a:grpSpLocks/>
              </p:cNvGrpSpPr>
              <p:nvPr/>
            </p:nvGrpSpPr>
            <p:grpSpPr>
              <a:xfrm>
                <a:off x="13163542" y="5576728"/>
                <a:ext cx="7203548" cy="4617405"/>
                <a:chOff x="396914" y="169617"/>
                <a:chExt cx="7203548" cy="4617405"/>
              </a:xfrm>
            </p:grpSpPr>
            <p:grpSp>
              <p:nvGrpSpPr>
                <p:cNvPr id="18" name="Group 17">
                  <a:extLst>
                    <a:ext uri="{FF2B5EF4-FFF2-40B4-BE49-F238E27FC236}">
                      <a16:creationId xmlns:a16="http://schemas.microsoft.com/office/drawing/2014/main" id="{460C0EA8-C368-8798-671F-8754E72C5234}"/>
                    </a:ext>
                  </a:extLst>
                </p:cNvPr>
                <p:cNvGrpSpPr>
                  <a:grpSpLocks/>
                </p:cNvGrpSpPr>
                <p:nvPr/>
              </p:nvGrpSpPr>
              <p:grpSpPr>
                <a:xfrm>
                  <a:off x="396914" y="169617"/>
                  <a:ext cx="7203548" cy="4617405"/>
                  <a:chOff x="396914" y="169617"/>
                  <a:chExt cx="7203548" cy="4617405"/>
                </a:xfrm>
              </p:grpSpPr>
              <p:pic>
                <p:nvPicPr>
                  <p:cNvPr id="22" name="Picture 21">
                    <a:extLst>
                      <a:ext uri="{FF2B5EF4-FFF2-40B4-BE49-F238E27FC236}">
                        <a16:creationId xmlns:a16="http://schemas.microsoft.com/office/drawing/2014/main" id="{A4D29001-3DE8-7E8D-1CE1-427585EDBD40}"/>
                      </a:ext>
                    </a:extLst>
                  </p:cNvPr>
                  <p:cNvPicPr>
                    <a:picLocks noChangeAspect="1"/>
                  </p:cNvPicPr>
                  <p:nvPr/>
                </p:nvPicPr>
                <p:blipFill>
                  <a:blip r:embed="rId3"/>
                  <a:stretch>
                    <a:fillRect/>
                  </a:stretch>
                </p:blipFill>
                <p:spPr>
                  <a:xfrm>
                    <a:off x="396914" y="169617"/>
                    <a:ext cx="7203548" cy="4617405"/>
                  </a:xfrm>
                  <a:prstGeom prst="rect">
                    <a:avLst/>
                  </a:prstGeom>
                </p:spPr>
              </p:pic>
              <p:sp>
                <p:nvSpPr>
                  <p:cNvPr id="27" name="TextBox 26">
                    <a:extLst>
                      <a:ext uri="{FF2B5EF4-FFF2-40B4-BE49-F238E27FC236}">
                        <a16:creationId xmlns:a16="http://schemas.microsoft.com/office/drawing/2014/main" id="{B23D479C-943B-C81E-2FD2-EBEC0E8CC011}"/>
                      </a:ext>
                    </a:extLst>
                  </p:cNvPr>
                  <p:cNvSpPr txBox="1">
                    <a:spLocks/>
                  </p:cNvSpPr>
                  <p:nvPr/>
                </p:nvSpPr>
                <p:spPr>
                  <a:xfrm>
                    <a:off x="3325153" y="1660830"/>
                    <a:ext cx="263471" cy="241430"/>
                  </a:xfrm>
                  <a:prstGeom prst="rect">
                    <a:avLst/>
                  </a:prstGeom>
                  <a:noFill/>
                </p:spPr>
                <p:txBody>
                  <a:bodyPr wrap="none" rtlCol="0">
                    <a:spAutoFit/>
                  </a:bodyPr>
                  <a:lstStyle/>
                  <a:p>
                    <a:pPr defTabSz="285750">
                      <a:defRPr/>
                    </a:pPr>
                    <a:endParaRPr lang="en-US" sz="500" dirty="0">
                      <a:solidFill>
                        <a:srgbClr val="EE2C2A"/>
                      </a:solidFill>
                      <a:latin typeface="Calibri" panose="020F0502020204030204"/>
                    </a:endParaRPr>
                  </a:p>
                </p:txBody>
              </p:sp>
              <p:sp>
                <p:nvSpPr>
                  <p:cNvPr id="30" name="TextBox 29">
                    <a:extLst>
                      <a:ext uri="{FF2B5EF4-FFF2-40B4-BE49-F238E27FC236}">
                        <a16:creationId xmlns:a16="http://schemas.microsoft.com/office/drawing/2014/main" id="{0C4E4953-C564-351F-7CD3-0326CEC779ED}"/>
                      </a:ext>
                    </a:extLst>
                  </p:cNvPr>
                  <p:cNvSpPr txBox="1">
                    <a:spLocks/>
                  </p:cNvSpPr>
                  <p:nvPr/>
                </p:nvSpPr>
                <p:spPr>
                  <a:xfrm rot="16200000">
                    <a:off x="383844" y="2488254"/>
                    <a:ext cx="594888" cy="241430"/>
                  </a:xfrm>
                  <a:prstGeom prst="rect">
                    <a:avLst/>
                  </a:prstGeom>
                  <a:noFill/>
                </p:spPr>
                <p:txBody>
                  <a:bodyPr wrap="none" rtlCol="0">
                    <a:spAutoFit/>
                  </a:bodyPr>
                  <a:lstStyle/>
                  <a:p>
                    <a:pPr defTabSz="285750">
                      <a:defRPr/>
                    </a:pPr>
                    <a:r>
                      <a:rPr lang="en-CA" sz="500" dirty="0">
                        <a:solidFill>
                          <a:srgbClr val="EE2C2A"/>
                        </a:solidFill>
                        <a:latin typeface="Calibri" panose="020F0502020204030204"/>
                      </a:rPr>
                      <a:t>Gowning</a:t>
                    </a:r>
                    <a:endParaRPr lang="en-US" sz="500" dirty="0">
                      <a:solidFill>
                        <a:srgbClr val="EE2C2A"/>
                      </a:solidFill>
                      <a:latin typeface="Calibri" panose="020F0502020204030204"/>
                    </a:endParaRPr>
                  </a:p>
                </p:txBody>
              </p:sp>
              <p:sp>
                <p:nvSpPr>
                  <p:cNvPr id="36" name="Rectangle 35">
                    <a:extLst>
                      <a:ext uri="{FF2B5EF4-FFF2-40B4-BE49-F238E27FC236}">
                        <a16:creationId xmlns:a16="http://schemas.microsoft.com/office/drawing/2014/main" id="{33302CDD-5B59-38AE-3E5E-22DF581FF3FC}"/>
                      </a:ext>
                    </a:extLst>
                  </p:cNvPr>
                  <p:cNvSpPr>
                    <a:spLocks/>
                  </p:cNvSpPr>
                  <p:nvPr/>
                </p:nvSpPr>
                <p:spPr>
                  <a:xfrm>
                    <a:off x="443337" y="3612677"/>
                    <a:ext cx="6991110" cy="415636"/>
                  </a:xfrm>
                  <a:prstGeom prst="rect">
                    <a:avLst/>
                  </a:prstGeom>
                  <a:solidFill>
                    <a:schemeClr val="bg1">
                      <a:lumMod val="5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85750">
                      <a:defRPr/>
                    </a:pPr>
                    <a:endParaRPr lang="en-US" sz="176">
                      <a:solidFill>
                        <a:srgbClr val="FFFFFF"/>
                      </a:solidFill>
                      <a:latin typeface="Calibri" panose="020F0502020204030204"/>
                    </a:endParaRPr>
                  </a:p>
                </p:txBody>
              </p:sp>
              <p:sp>
                <p:nvSpPr>
                  <p:cNvPr id="45" name="Rectangle 44">
                    <a:extLst>
                      <a:ext uri="{FF2B5EF4-FFF2-40B4-BE49-F238E27FC236}">
                        <a16:creationId xmlns:a16="http://schemas.microsoft.com/office/drawing/2014/main" id="{8FF24675-7EF5-1ED3-BA55-F74D903D8FCD}"/>
                      </a:ext>
                    </a:extLst>
                  </p:cNvPr>
                  <p:cNvSpPr>
                    <a:spLocks/>
                  </p:cNvSpPr>
                  <p:nvPr/>
                </p:nvSpPr>
                <p:spPr>
                  <a:xfrm>
                    <a:off x="1852860" y="2030275"/>
                    <a:ext cx="314646" cy="1582402"/>
                  </a:xfrm>
                  <a:prstGeom prst="rect">
                    <a:avLst/>
                  </a:prstGeom>
                  <a:solidFill>
                    <a:schemeClr val="bg1">
                      <a:lumMod val="5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85750">
                      <a:defRPr/>
                    </a:pPr>
                    <a:endParaRPr lang="en-US" sz="176">
                      <a:solidFill>
                        <a:srgbClr val="FFFFFF"/>
                      </a:solidFill>
                      <a:latin typeface="Calibri" panose="020F0502020204030204"/>
                    </a:endParaRPr>
                  </a:p>
                </p:txBody>
              </p:sp>
              <p:sp>
                <p:nvSpPr>
                  <p:cNvPr id="50" name="Rectangle 49">
                    <a:extLst>
                      <a:ext uri="{FF2B5EF4-FFF2-40B4-BE49-F238E27FC236}">
                        <a16:creationId xmlns:a16="http://schemas.microsoft.com/office/drawing/2014/main" id="{CD3D121A-FBD0-3170-BFE6-11FE0CDE633F}"/>
                      </a:ext>
                    </a:extLst>
                  </p:cNvPr>
                  <p:cNvSpPr>
                    <a:spLocks/>
                  </p:cNvSpPr>
                  <p:nvPr/>
                </p:nvSpPr>
                <p:spPr>
                  <a:xfrm>
                    <a:off x="3203978" y="2048293"/>
                    <a:ext cx="314646" cy="1565678"/>
                  </a:xfrm>
                  <a:prstGeom prst="rect">
                    <a:avLst/>
                  </a:prstGeom>
                  <a:solidFill>
                    <a:schemeClr val="bg1">
                      <a:lumMod val="5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85750">
                      <a:defRPr/>
                    </a:pPr>
                    <a:endParaRPr lang="en-US" sz="176">
                      <a:solidFill>
                        <a:srgbClr val="FFFFFF"/>
                      </a:solidFill>
                      <a:latin typeface="Calibri" panose="020F0502020204030204"/>
                    </a:endParaRPr>
                  </a:p>
                </p:txBody>
              </p:sp>
              <p:sp>
                <p:nvSpPr>
                  <p:cNvPr id="51" name="Rectangle 50">
                    <a:extLst>
                      <a:ext uri="{FF2B5EF4-FFF2-40B4-BE49-F238E27FC236}">
                        <a16:creationId xmlns:a16="http://schemas.microsoft.com/office/drawing/2014/main" id="{70214DCE-3F8C-02E5-06BE-47D21F2CF9A5}"/>
                      </a:ext>
                    </a:extLst>
                  </p:cNvPr>
                  <p:cNvSpPr>
                    <a:spLocks/>
                  </p:cNvSpPr>
                  <p:nvPr/>
                </p:nvSpPr>
                <p:spPr>
                  <a:xfrm>
                    <a:off x="4457724" y="2048200"/>
                    <a:ext cx="314646" cy="1565678"/>
                  </a:xfrm>
                  <a:prstGeom prst="rect">
                    <a:avLst/>
                  </a:prstGeom>
                  <a:solidFill>
                    <a:schemeClr val="bg1">
                      <a:lumMod val="5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85750">
                      <a:defRPr/>
                    </a:pPr>
                    <a:endParaRPr lang="en-US" sz="176">
                      <a:solidFill>
                        <a:srgbClr val="FFFFFF"/>
                      </a:solidFill>
                      <a:latin typeface="Calibri" panose="020F0502020204030204"/>
                    </a:endParaRPr>
                  </a:p>
                </p:txBody>
              </p:sp>
              <p:sp>
                <p:nvSpPr>
                  <p:cNvPr id="52" name="Rectangle 51">
                    <a:extLst>
                      <a:ext uri="{FF2B5EF4-FFF2-40B4-BE49-F238E27FC236}">
                        <a16:creationId xmlns:a16="http://schemas.microsoft.com/office/drawing/2014/main" id="{EAB91699-479E-D499-0AE3-B7731556F8A3}"/>
                      </a:ext>
                    </a:extLst>
                  </p:cNvPr>
                  <p:cNvSpPr>
                    <a:spLocks/>
                  </p:cNvSpPr>
                  <p:nvPr/>
                </p:nvSpPr>
                <p:spPr>
                  <a:xfrm>
                    <a:off x="5723376" y="2054660"/>
                    <a:ext cx="357091" cy="1564595"/>
                  </a:xfrm>
                  <a:prstGeom prst="rect">
                    <a:avLst/>
                  </a:prstGeom>
                  <a:solidFill>
                    <a:schemeClr val="bg1">
                      <a:lumMod val="5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85750">
                      <a:defRPr/>
                    </a:pPr>
                    <a:endParaRPr lang="en-US" sz="176">
                      <a:solidFill>
                        <a:srgbClr val="FFFFFF"/>
                      </a:solidFill>
                      <a:latin typeface="Calibri" panose="020F0502020204030204"/>
                    </a:endParaRPr>
                  </a:p>
                </p:txBody>
              </p:sp>
              <p:sp>
                <p:nvSpPr>
                  <p:cNvPr id="59" name="Rectangle 58">
                    <a:extLst>
                      <a:ext uri="{FF2B5EF4-FFF2-40B4-BE49-F238E27FC236}">
                        <a16:creationId xmlns:a16="http://schemas.microsoft.com/office/drawing/2014/main" id="{244F28D2-8EFA-11AA-C88C-7D1EE05AE129}"/>
                      </a:ext>
                    </a:extLst>
                  </p:cNvPr>
                  <p:cNvSpPr>
                    <a:spLocks/>
                  </p:cNvSpPr>
                  <p:nvPr/>
                </p:nvSpPr>
                <p:spPr>
                  <a:xfrm>
                    <a:off x="7036599" y="1776342"/>
                    <a:ext cx="314646" cy="1835716"/>
                  </a:xfrm>
                  <a:prstGeom prst="rect">
                    <a:avLst/>
                  </a:prstGeom>
                  <a:solidFill>
                    <a:schemeClr val="bg1">
                      <a:lumMod val="5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85750">
                      <a:defRPr/>
                    </a:pPr>
                    <a:endParaRPr lang="en-US" sz="176">
                      <a:solidFill>
                        <a:srgbClr val="FFFFFF"/>
                      </a:solidFill>
                      <a:latin typeface="Calibri" panose="020F0502020204030204"/>
                    </a:endParaRPr>
                  </a:p>
                </p:txBody>
              </p:sp>
            </p:grpSp>
            <p:sp>
              <p:nvSpPr>
                <p:cNvPr id="20" name="TextBox 19">
                  <a:extLst>
                    <a:ext uri="{FF2B5EF4-FFF2-40B4-BE49-F238E27FC236}">
                      <a16:creationId xmlns:a16="http://schemas.microsoft.com/office/drawing/2014/main" id="{6E520F33-310A-6061-9C56-6ADD35D89424}"/>
                    </a:ext>
                  </a:extLst>
                </p:cNvPr>
                <p:cNvSpPr txBox="1">
                  <a:spLocks/>
                </p:cNvSpPr>
                <p:nvPr/>
              </p:nvSpPr>
              <p:spPr>
                <a:xfrm>
                  <a:off x="3257351" y="3562617"/>
                  <a:ext cx="437134" cy="170282"/>
                </a:xfrm>
                <a:prstGeom prst="rect">
                  <a:avLst/>
                </a:prstGeom>
                <a:noFill/>
              </p:spPr>
              <p:txBody>
                <a:bodyPr wrap="none" rtlCol="0">
                  <a:spAutoFit/>
                </a:bodyPr>
                <a:lstStyle/>
                <a:p>
                  <a:pPr defTabSz="285750">
                    <a:defRPr/>
                  </a:pPr>
                  <a:r>
                    <a:rPr lang="en-CA" sz="176" dirty="0">
                      <a:solidFill>
                        <a:srgbClr val="EE2C2A"/>
                      </a:solidFill>
                      <a:latin typeface="Calibri" panose="020F0502020204030204"/>
                    </a:rPr>
                    <a:t>service chase</a:t>
                  </a:r>
                  <a:endParaRPr lang="en-US" sz="176" dirty="0">
                    <a:solidFill>
                      <a:srgbClr val="EE2C2A"/>
                    </a:solidFill>
                    <a:latin typeface="Calibri" panose="020F0502020204030204"/>
                  </a:endParaRPr>
                </a:p>
              </p:txBody>
            </p:sp>
            <p:sp>
              <p:nvSpPr>
                <p:cNvPr id="21" name="TextBox 20">
                  <a:extLst>
                    <a:ext uri="{FF2B5EF4-FFF2-40B4-BE49-F238E27FC236}">
                      <a16:creationId xmlns:a16="http://schemas.microsoft.com/office/drawing/2014/main" id="{234DA8DE-580C-A39E-F135-6FBD06AD8EC5}"/>
                    </a:ext>
                  </a:extLst>
                </p:cNvPr>
                <p:cNvSpPr txBox="1">
                  <a:spLocks/>
                </p:cNvSpPr>
                <p:nvPr/>
              </p:nvSpPr>
              <p:spPr>
                <a:xfrm rot="16200000">
                  <a:off x="2029540" y="2357605"/>
                  <a:ext cx="1793688" cy="241430"/>
                </a:xfrm>
                <a:prstGeom prst="rect">
                  <a:avLst/>
                </a:prstGeom>
                <a:noFill/>
              </p:spPr>
              <p:txBody>
                <a:bodyPr wrap="square" rtlCol="0">
                  <a:spAutoFit/>
                </a:bodyPr>
                <a:lstStyle/>
                <a:p>
                  <a:pPr defTabSz="285750">
                    <a:defRPr/>
                  </a:pPr>
                  <a:r>
                    <a:rPr lang="en-CA" sz="500" dirty="0">
                      <a:solidFill>
                        <a:srgbClr val="EE2C2A"/>
                      </a:solidFill>
                      <a:latin typeface="Calibri" panose="020F0502020204030204"/>
                    </a:rPr>
                    <a:t>Cleanroom bay 1</a:t>
                  </a:r>
                  <a:endParaRPr lang="en-US" sz="500" dirty="0">
                    <a:solidFill>
                      <a:srgbClr val="EE2C2A"/>
                    </a:solidFill>
                    <a:latin typeface="Calibri" panose="020F0502020204030204"/>
                  </a:endParaRPr>
                </a:p>
              </p:txBody>
            </p:sp>
          </p:grpSp>
        </p:grpSp>
        <p:sp>
          <p:nvSpPr>
            <p:cNvPr id="62" name="TextBox 61">
              <a:extLst>
                <a:ext uri="{FF2B5EF4-FFF2-40B4-BE49-F238E27FC236}">
                  <a16:creationId xmlns:a16="http://schemas.microsoft.com/office/drawing/2014/main" id="{72E8082F-0C53-70AB-681C-32DA8C088F33}"/>
                </a:ext>
              </a:extLst>
            </p:cNvPr>
            <p:cNvSpPr txBox="1">
              <a:spLocks/>
            </p:cNvSpPr>
            <p:nvPr/>
          </p:nvSpPr>
          <p:spPr>
            <a:xfrm rot="16200000">
              <a:off x="15107166" y="6643796"/>
              <a:ext cx="1241560" cy="167114"/>
            </a:xfrm>
            <a:prstGeom prst="rect">
              <a:avLst/>
            </a:prstGeom>
            <a:noFill/>
          </p:spPr>
          <p:txBody>
            <a:bodyPr wrap="square" rtlCol="0">
              <a:spAutoFit/>
            </a:bodyPr>
            <a:lstStyle/>
            <a:p>
              <a:pPr defTabSz="285750">
                <a:defRPr/>
              </a:pPr>
              <a:r>
                <a:rPr lang="en-CA" sz="500" dirty="0">
                  <a:solidFill>
                    <a:srgbClr val="EE2C2A"/>
                  </a:solidFill>
                  <a:latin typeface="Calibri" panose="020F0502020204030204"/>
                </a:rPr>
                <a:t>Cleanroom bay 2</a:t>
              </a:r>
              <a:endParaRPr lang="en-US" sz="500" dirty="0">
                <a:solidFill>
                  <a:srgbClr val="EE2C2A"/>
                </a:solidFill>
                <a:latin typeface="Calibri" panose="020F0502020204030204"/>
              </a:endParaRPr>
            </a:p>
          </p:txBody>
        </p:sp>
        <p:sp>
          <p:nvSpPr>
            <p:cNvPr id="1027" name="TextBox 1026">
              <a:extLst>
                <a:ext uri="{FF2B5EF4-FFF2-40B4-BE49-F238E27FC236}">
                  <a16:creationId xmlns:a16="http://schemas.microsoft.com/office/drawing/2014/main" id="{FA28AFF5-83A4-3F2C-0925-35FB307C1EE4}"/>
                </a:ext>
              </a:extLst>
            </p:cNvPr>
            <p:cNvSpPr txBox="1">
              <a:spLocks/>
            </p:cNvSpPr>
            <p:nvPr/>
          </p:nvSpPr>
          <p:spPr>
            <a:xfrm rot="16200000">
              <a:off x="15992736" y="6663169"/>
              <a:ext cx="1241560" cy="167114"/>
            </a:xfrm>
            <a:prstGeom prst="rect">
              <a:avLst/>
            </a:prstGeom>
            <a:noFill/>
          </p:spPr>
          <p:txBody>
            <a:bodyPr wrap="square" rtlCol="0">
              <a:spAutoFit/>
            </a:bodyPr>
            <a:lstStyle/>
            <a:p>
              <a:pPr defTabSz="285750">
                <a:defRPr/>
              </a:pPr>
              <a:r>
                <a:rPr lang="en-CA" sz="500" dirty="0">
                  <a:solidFill>
                    <a:srgbClr val="EE2C2A"/>
                  </a:solidFill>
                  <a:latin typeface="Calibri" panose="020F0502020204030204"/>
                </a:rPr>
                <a:t>Cleanroom bay 3</a:t>
              </a:r>
              <a:endParaRPr lang="en-US" sz="500" dirty="0">
                <a:solidFill>
                  <a:srgbClr val="EE2C2A"/>
                </a:solidFill>
                <a:latin typeface="Calibri" panose="020F0502020204030204"/>
              </a:endParaRPr>
            </a:p>
          </p:txBody>
        </p:sp>
        <p:sp>
          <p:nvSpPr>
            <p:cNvPr id="1033" name="TextBox 1032">
              <a:extLst>
                <a:ext uri="{FF2B5EF4-FFF2-40B4-BE49-F238E27FC236}">
                  <a16:creationId xmlns:a16="http://schemas.microsoft.com/office/drawing/2014/main" id="{9033E034-6702-4124-636D-954B554535E5}"/>
                </a:ext>
              </a:extLst>
            </p:cNvPr>
            <p:cNvSpPr txBox="1">
              <a:spLocks/>
            </p:cNvSpPr>
            <p:nvPr/>
          </p:nvSpPr>
          <p:spPr>
            <a:xfrm rot="16200000">
              <a:off x="16867902" y="6673262"/>
              <a:ext cx="1241560" cy="167114"/>
            </a:xfrm>
            <a:prstGeom prst="rect">
              <a:avLst/>
            </a:prstGeom>
            <a:noFill/>
          </p:spPr>
          <p:txBody>
            <a:bodyPr wrap="square" rtlCol="0">
              <a:spAutoFit/>
            </a:bodyPr>
            <a:lstStyle/>
            <a:p>
              <a:pPr defTabSz="285750">
                <a:defRPr/>
              </a:pPr>
              <a:r>
                <a:rPr lang="en-CA" sz="500" dirty="0">
                  <a:solidFill>
                    <a:srgbClr val="EE2C2A"/>
                  </a:solidFill>
                  <a:latin typeface="Calibri" panose="020F0502020204030204"/>
                </a:rPr>
                <a:t>Cleanroom bay 4</a:t>
              </a:r>
              <a:endParaRPr lang="en-US" sz="500" dirty="0">
                <a:solidFill>
                  <a:srgbClr val="EE2C2A"/>
                </a:solidFill>
                <a:latin typeface="Calibri" panose="020F0502020204030204"/>
              </a:endParaRPr>
            </a:p>
          </p:txBody>
        </p:sp>
      </p:grpSp>
      <p:pic>
        <p:nvPicPr>
          <p:cNvPr id="1034" name="Picture 1033">
            <a:extLst>
              <a:ext uri="{FF2B5EF4-FFF2-40B4-BE49-F238E27FC236}">
                <a16:creationId xmlns:a16="http://schemas.microsoft.com/office/drawing/2014/main" id="{930BC9D8-A8AC-B644-7E7E-1C49607DA677}"/>
              </a:ext>
            </a:extLst>
          </p:cNvPr>
          <p:cNvPicPr>
            <a:picLocks noChangeAspect="1"/>
          </p:cNvPicPr>
          <p:nvPr/>
        </p:nvPicPr>
        <p:blipFill>
          <a:blip r:embed="rId4"/>
          <a:stretch>
            <a:fillRect/>
          </a:stretch>
        </p:blipFill>
        <p:spPr>
          <a:xfrm>
            <a:off x="5819752" y="3819992"/>
            <a:ext cx="2157942" cy="1653183"/>
          </a:xfrm>
          <a:prstGeom prst="rect">
            <a:avLst/>
          </a:prstGeom>
        </p:spPr>
      </p:pic>
      <p:pic>
        <p:nvPicPr>
          <p:cNvPr id="1035" name="Picture 1034">
            <a:extLst>
              <a:ext uri="{FF2B5EF4-FFF2-40B4-BE49-F238E27FC236}">
                <a16:creationId xmlns:a16="http://schemas.microsoft.com/office/drawing/2014/main" id="{BDADB8DA-3C2A-AC6E-3204-A94B228CA854}"/>
              </a:ext>
            </a:extLst>
          </p:cNvPr>
          <p:cNvPicPr>
            <a:picLocks noChangeAspect="1"/>
          </p:cNvPicPr>
          <p:nvPr/>
        </p:nvPicPr>
        <p:blipFill rotWithShape="1">
          <a:blip r:embed="rId5"/>
          <a:srcRect t="18067"/>
          <a:stretch/>
        </p:blipFill>
        <p:spPr>
          <a:xfrm>
            <a:off x="8322480" y="3941334"/>
            <a:ext cx="1004020" cy="1373542"/>
          </a:xfrm>
          <a:prstGeom prst="rect">
            <a:avLst/>
          </a:prstGeom>
        </p:spPr>
      </p:pic>
      <p:pic>
        <p:nvPicPr>
          <p:cNvPr id="35" name="Picture 2">
            <a:extLst>
              <a:ext uri="{FF2B5EF4-FFF2-40B4-BE49-F238E27FC236}">
                <a16:creationId xmlns:a16="http://schemas.microsoft.com/office/drawing/2014/main" id="{31A2BB2D-11DC-D306-7D84-A345A9216A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33850" y="78124"/>
            <a:ext cx="2878291" cy="989728"/>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9935D6C5-39FC-E22F-9884-F9ED8049C824}"/>
              </a:ext>
            </a:extLst>
          </p:cNvPr>
          <p:cNvSpPr txBox="1"/>
          <p:nvPr/>
        </p:nvSpPr>
        <p:spPr>
          <a:xfrm>
            <a:off x="1716113" y="5774617"/>
            <a:ext cx="2547749" cy="892552"/>
          </a:xfrm>
          <a:prstGeom prst="rect">
            <a:avLst/>
          </a:prstGeom>
          <a:noFill/>
        </p:spPr>
        <p:txBody>
          <a:bodyPr wrap="none" rtlCol="0">
            <a:spAutoFit/>
          </a:bodyPr>
          <a:lstStyle/>
          <a:p>
            <a:pPr algn="ctr"/>
            <a:r>
              <a:rPr lang="en-CA" sz="3200" dirty="0" err="1"/>
              <a:t>qLab</a:t>
            </a:r>
            <a:r>
              <a:rPr lang="en-CA" sz="3200" dirty="0"/>
              <a:t> North</a:t>
            </a:r>
          </a:p>
          <a:p>
            <a:pPr algn="ctr"/>
            <a:r>
              <a:rPr lang="en-CA" sz="2000" dirty="0"/>
              <a:t>Completion early 2027</a:t>
            </a:r>
          </a:p>
        </p:txBody>
      </p:sp>
      <p:pic>
        <p:nvPicPr>
          <p:cNvPr id="41" name="Picture 40" descr="A room with a door and windows&#10;&#10;Description automatically generated">
            <a:extLst>
              <a:ext uri="{FF2B5EF4-FFF2-40B4-BE49-F238E27FC236}">
                <a16:creationId xmlns:a16="http://schemas.microsoft.com/office/drawing/2014/main" id="{68A9A161-BF2C-C7DD-E388-69420DF281B9}"/>
              </a:ext>
            </a:extLst>
          </p:cNvPr>
          <p:cNvPicPr>
            <a:picLocks noChangeAspect="1"/>
          </p:cNvPicPr>
          <p:nvPr/>
        </p:nvPicPr>
        <p:blipFill>
          <a:blip r:embed="rId7"/>
          <a:stretch>
            <a:fillRect/>
          </a:stretch>
        </p:blipFill>
        <p:spPr>
          <a:xfrm>
            <a:off x="9841774" y="4030014"/>
            <a:ext cx="2052825" cy="1126269"/>
          </a:xfrm>
          <a:prstGeom prst="rect">
            <a:avLst/>
          </a:prstGeom>
          <a:ln>
            <a:solidFill>
              <a:schemeClr val="tx1"/>
            </a:solidFill>
          </a:ln>
          <a:effectLst>
            <a:outerShdw blurRad="50800" dist="38100" dir="2700000" algn="tl" rotWithShape="0">
              <a:prstClr val="black">
                <a:alpha val="40000"/>
              </a:prstClr>
            </a:outerShdw>
          </a:effectLst>
        </p:spPr>
      </p:pic>
      <p:pic>
        <p:nvPicPr>
          <p:cNvPr id="42" name="Picture 41" descr="A room with a large window&#10;&#10;Description automatically generated">
            <a:extLst>
              <a:ext uri="{FF2B5EF4-FFF2-40B4-BE49-F238E27FC236}">
                <a16:creationId xmlns:a16="http://schemas.microsoft.com/office/drawing/2014/main" id="{6358A51D-B2F0-0880-B3C1-110A0B2582FB}"/>
              </a:ext>
            </a:extLst>
          </p:cNvPr>
          <p:cNvPicPr>
            <a:picLocks noChangeAspect="1"/>
          </p:cNvPicPr>
          <p:nvPr/>
        </p:nvPicPr>
        <p:blipFill>
          <a:blip r:embed="rId8"/>
          <a:stretch>
            <a:fillRect/>
          </a:stretch>
        </p:blipFill>
        <p:spPr>
          <a:xfrm>
            <a:off x="9845545" y="5275540"/>
            <a:ext cx="2052825" cy="1083200"/>
          </a:xfrm>
          <a:prstGeom prst="rect">
            <a:avLst/>
          </a:prstGeom>
          <a:ln>
            <a:solidFill>
              <a:schemeClr val="tx1"/>
            </a:solidFill>
          </a:ln>
          <a:effectLst>
            <a:outerShdw blurRad="50800" dist="38100" dir="2700000" algn="tl" rotWithShape="0">
              <a:prstClr val="black">
                <a:alpha val="40000"/>
              </a:prstClr>
            </a:outerShdw>
          </a:effectLst>
        </p:spPr>
      </p:pic>
      <p:pic>
        <p:nvPicPr>
          <p:cNvPr id="43" name="Picture 42" descr="A long shot of a room&#10;&#10;Description automatically generated">
            <a:extLst>
              <a:ext uri="{FF2B5EF4-FFF2-40B4-BE49-F238E27FC236}">
                <a16:creationId xmlns:a16="http://schemas.microsoft.com/office/drawing/2014/main" id="{1B4E8942-EBBA-1945-F0A1-CA7D68FAC6DA}"/>
              </a:ext>
            </a:extLst>
          </p:cNvPr>
          <p:cNvPicPr>
            <a:picLocks noChangeAspect="1"/>
          </p:cNvPicPr>
          <p:nvPr/>
        </p:nvPicPr>
        <p:blipFill>
          <a:blip r:embed="rId9"/>
          <a:stretch>
            <a:fillRect/>
          </a:stretch>
        </p:blipFill>
        <p:spPr>
          <a:xfrm>
            <a:off x="9841774" y="2775327"/>
            <a:ext cx="2052825" cy="1156212"/>
          </a:xfrm>
          <a:prstGeom prst="rect">
            <a:avLst/>
          </a:prstGeom>
          <a:ln>
            <a:solidFill>
              <a:schemeClr val="tx1"/>
            </a:solidFill>
          </a:ln>
          <a:effectLst>
            <a:outerShdw blurRad="50800" dist="38100" dir="2700000" algn="tl" rotWithShape="0">
              <a:prstClr val="black">
                <a:alpha val="40000"/>
              </a:prstClr>
            </a:outerShdw>
          </a:effectLst>
        </p:spPr>
      </p:pic>
      <p:sp>
        <p:nvSpPr>
          <p:cNvPr id="44" name="TextBox 43">
            <a:extLst>
              <a:ext uri="{FF2B5EF4-FFF2-40B4-BE49-F238E27FC236}">
                <a16:creationId xmlns:a16="http://schemas.microsoft.com/office/drawing/2014/main" id="{746A62CB-EA23-AEAF-26DF-98701711584A}"/>
              </a:ext>
            </a:extLst>
          </p:cNvPr>
          <p:cNvSpPr txBox="1"/>
          <p:nvPr/>
        </p:nvSpPr>
        <p:spPr>
          <a:xfrm>
            <a:off x="6484243" y="5774617"/>
            <a:ext cx="2626296" cy="892552"/>
          </a:xfrm>
          <a:prstGeom prst="rect">
            <a:avLst/>
          </a:prstGeom>
          <a:noFill/>
        </p:spPr>
        <p:txBody>
          <a:bodyPr wrap="none" rtlCol="0">
            <a:spAutoFit/>
          </a:bodyPr>
          <a:lstStyle/>
          <a:p>
            <a:pPr algn="ctr"/>
            <a:r>
              <a:rPr lang="en-CA" sz="3200" dirty="0" err="1"/>
              <a:t>qLab</a:t>
            </a:r>
            <a:r>
              <a:rPr lang="en-CA" sz="3200" dirty="0"/>
              <a:t> South</a:t>
            </a:r>
          </a:p>
          <a:p>
            <a:pPr algn="ctr"/>
            <a:r>
              <a:rPr lang="en-CA" sz="2000" dirty="0"/>
              <a:t>Completion early 2025</a:t>
            </a:r>
          </a:p>
        </p:txBody>
      </p:sp>
      <p:pic>
        <p:nvPicPr>
          <p:cNvPr id="46" name="Picture 45">
            <a:extLst>
              <a:ext uri="{FF2B5EF4-FFF2-40B4-BE49-F238E27FC236}">
                <a16:creationId xmlns:a16="http://schemas.microsoft.com/office/drawing/2014/main" id="{E6F1FDAF-4953-37D9-BF28-C0AFBD30E6C0}"/>
              </a:ext>
            </a:extLst>
          </p:cNvPr>
          <p:cNvPicPr>
            <a:picLocks noChangeAspect="1"/>
          </p:cNvPicPr>
          <p:nvPr/>
        </p:nvPicPr>
        <p:blipFill>
          <a:blip r:embed="rId10"/>
          <a:stretch>
            <a:fillRect/>
          </a:stretch>
        </p:blipFill>
        <p:spPr>
          <a:xfrm>
            <a:off x="9841774" y="1498795"/>
            <a:ext cx="2052825" cy="1177045"/>
          </a:xfrm>
          <a:prstGeom prst="rect">
            <a:avLst/>
          </a:prstGeom>
          <a:ln>
            <a:solidFill>
              <a:schemeClr val="tx1"/>
            </a:solidFill>
          </a:ln>
          <a:effectLst>
            <a:outerShdw blurRad="50800" dist="38100" dir="2700000" algn="tl" rotWithShape="0">
              <a:prstClr val="black">
                <a:alpha val="40000"/>
              </a:prstClr>
            </a:outerShdw>
          </a:effectLst>
        </p:spPr>
      </p:pic>
      <p:sp>
        <p:nvSpPr>
          <p:cNvPr id="47" name="TextBox 46">
            <a:extLst>
              <a:ext uri="{FF2B5EF4-FFF2-40B4-BE49-F238E27FC236}">
                <a16:creationId xmlns:a16="http://schemas.microsoft.com/office/drawing/2014/main" id="{8BE48F49-4658-50B2-B06D-77704DA1CCD8}"/>
              </a:ext>
            </a:extLst>
          </p:cNvPr>
          <p:cNvSpPr txBox="1"/>
          <p:nvPr/>
        </p:nvSpPr>
        <p:spPr>
          <a:xfrm>
            <a:off x="10938576" y="6478656"/>
            <a:ext cx="1093569" cy="188513"/>
          </a:xfrm>
          <a:prstGeom prst="rect">
            <a:avLst/>
          </a:prstGeom>
          <a:noFill/>
        </p:spPr>
        <p:txBody>
          <a:bodyPr wrap="none" rtlCol="0">
            <a:spAutoFit/>
          </a:bodyPr>
          <a:lstStyle/>
          <a:p>
            <a:r>
              <a:rPr lang="en-CA" sz="625" dirty="0" err="1">
                <a:latin typeface="Arial" panose="020B0604020202020204" pitchFamily="34" charset="0"/>
                <a:cs typeface="Arial" panose="020B0604020202020204" pitchFamily="34" charset="0"/>
              </a:rPr>
              <a:t>qLab</a:t>
            </a:r>
            <a:r>
              <a:rPr lang="en-CA" sz="625" dirty="0">
                <a:latin typeface="Arial" panose="020B0604020202020204" pitchFamily="34" charset="0"/>
                <a:cs typeface="Arial" panose="020B0604020202020204" pitchFamily="34" charset="0"/>
              </a:rPr>
              <a:t> Conceptual designs</a:t>
            </a:r>
          </a:p>
        </p:txBody>
      </p:sp>
      <p:grpSp>
        <p:nvGrpSpPr>
          <p:cNvPr id="54" name="Group 53">
            <a:extLst>
              <a:ext uri="{FF2B5EF4-FFF2-40B4-BE49-F238E27FC236}">
                <a16:creationId xmlns:a16="http://schemas.microsoft.com/office/drawing/2014/main" id="{8E5E32F2-5C94-AC69-557B-C24C6B728824}"/>
              </a:ext>
            </a:extLst>
          </p:cNvPr>
          <p:cNvGrpSpPr/>
          <p:nvPr/>
        </p:nvGrpSpPr>
        <p:grpSpPr>
          <a:xfrm>
            <a:off x="1970621" y="1625421"/>
            <a:ext cx="7706116" cy="1764030"/>
            <a:chOff x="95416" y="1346247"/>
            <a:chExt cx="8250758" cy="1513669"/>
          </a:xfrm>
        </p:grpSpPr>
        <p:sp>
          <p:nvSpPr>
            <p:cNvPr id="38" name="TextBox 37">
              <a:extLst>
                <a:ext uri="{FF2B5EF4-FFF2-40B4-BE49-F238E27FC236}">
                  <a16:creationId xmlns:a16="http://schemas.microsoft.com/office/drawing/2014/main" id="{A426E4DA-50F0-2BB5-BD1A-BA168799A5DE}"/>
                </a:ext>
              </a:extLst>
            </p:cNvPr>
            <p:cNvSpPr txBox="1"/>
            <p:nvPr/>
          </p:nvSpPr>
          <p:spPr>
            <a:xfrm>
              <a:off x="181550" y="1346247"/>
              <a:ext cx="8164624" cy="1505342"/>
            </a:xfrm>
            <a:prstGeom prst="rect">
              <a:avLst/>
            </a:prstGeom>
            <a:noFill/>
          </p:spPr>
          <p:txBody>
            <a:bodyPr wrap="square" rtlCol="0">
              <a:spAutoFit/>
            </a:bodyPr>
            <a:lstStyle/>
            <a:p>
              <a:r>
                <a:rPr lang="en-CA" dirty="0"/>
                <a:t>The University of Calgary and Quantum City are building two cleanroom facilities with about 6000 sq ft of cleanroom space (Class 10k to 100) and an additional 4000 sq ft of shell space.</a:t>
              </a:r>
            </a:p>
            <a:p>
              <a:endParaRPr lang="en-CA" dirty="0"/>
            </a:p>
            <a:p>
              <a:r>
                <a:rPr lang="en-CA" dirty="0"/>
                <a:t>Capabilities will include lithography, etching, materials deposition, wet processing, packaging, and characterization</a:t>
              </a:r>
            </a:p>
          </p:txBody>
        </p:sp>
        <p:sp>
          <p:nvSpPr>
            <p:cNvPr id="48" name="Rectangle: Rounded Corners 47">
              <a:extLst>
                <a:ext uri="{FF2B5EF4-FFF2-40B4-BE49-F238E27FC236}">
                  <a16:creationId xmlns:a16="http://schemas.microsoft.com/office/drawing/2014/main" id="{A6E4F9F5-4085-62D1-CA58-D0EC86646867}"/>
                </a:ext>
              </a:extLst>
            </p:cNvPr>
            <p:cNvSpPr/>
            <p:nvPr/>
          </p:nvSpPr>
          <p:spPr>
            <a:xfrm>
              <a:off x="95416" y="1346247"/>
              <a:ext cx="8164624" cy="151366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014125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735C41C-EFB9-A4E9-77B5-C4A466FD596C}"/>
              </a:ext>
            </a:extLst>
          </p:cNvPr>
          <p:cNvGrpSpPr/>
          <p:nvPr/>
        </p:nvGrpSpPr>
        <p:grpSpPr>
          <a:xfrm>
            <a:off x="2569952" y="6082111"/>
            <a:ext cx="7261748" cy="637238"/>
            <a:chOff x="4699365" y="6113916"/>
            <a:chExt cx="7261748" cy="637238"/>
          </a:xfrm>
        </p:grpSpPr>
        <p:pic>
          <p:nvPicPr>
            <p:cNvPr id="1026" name="Picture 2">
              <a:extLst>
                <a:ext uri="{FF2B5EF4-FFF2-40B4-BE49-F238E27FC236}">
                  <a16:creationId xmlns:a16="http://schemas.microsoft.com/office/drawing/2014/main" id="{7814B8D6-BC98-A62D-5E86-93BE64E8D8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9365" y="6132456"/>
              <a:ext cx="1799274" cy="6186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iversity Innovation Quarter Proposed Land Use Change - 3613 33 ST NW  LOC2023-0125 Survey">
              <a:extLst>
                <a:ext uri="{FF2B5EF4-FFF2-40B4-BE49-F238E27FC236}">
                  <a16:creationId xmlns:a16="http://schemas.microsoft.com/office/drawing/2014/main" id="{DBA4F497-EB1F-5263-D79C-C449E4F498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82323" y="6225970"/>
              <a:ext cx="1075933" cy="40757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raphical user interface&#10;&#10;Description automatically generated with medium confidence">
              <a:extLst>
                <a:ext uri="{FF2B5EF4-FFF2-40B4-BE49-F238E27FC236}">
                  <a16:creationId xmlns:a16="http://schemas.microsoft.com/office/drawing/2014/main" id="{DCF47048-8932-2D8E-E05A-02E6B1BADA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5130" y="6141571"/>
              <a:ext cx="1466548" cy="58377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picture containing shape&#10;&#10;Description automatically generated">
              <a:extLst>
                <a:ext uri="{FF2B5EF4-FFF2-40B4-BE49-F238E27FC236}">
                  <a16:creationId xmlns:a16="http://schemas.microsoft.com/office/drawing/2014/main" id="{488FF8A4-EC57-2BD1-6BE9-ACBFEC15B5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11227" y="6157050"/>
              <a:ext cx="1466548" cy="587739"/>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descr="A black background with white text&#10;&#10;Description automatically generated">
              <a:extLst>
                <a:ext uri="{FF2B5EF4-FFF2-40B4-BE49-F238E27FC236}">
                  <a16:creationId xmlns:a16="http://schemas.microsoft.com/office/drawing/2014/main" id="{2E1EE112-5CAB-06C2-7C8F-BC465621F0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62804" y="6113916"/>
              <a:ext cx="1498309" cy="601197"/>
            </a:xfrm>
            <a:prstGeom prst="rect">
              <a:avLst/>
            </a:prstGeom>
          </p:spPr>
        </p:pic>
      </p:grpSp>
      <p:sp>
        <p:nvSpPr>
          <p:cNvPr id="3" name="TextBox 2">
            <a:extLst>
              <a:ext uri="{FF2B5EF4-FFF2-40B4-BE49-F238E27FC236}">
                <a16:creationId xmlns:a16="http://schemas.microsoft.com/office/drawing/2014/main" id="{4E308D69-7172-3612-0529-36A47C3CA678}"/>
              </a:ext>
            </a:extLst>
          </p:cNvPr>
          <p:cNvSpPr txBox="1"/>
          <p:nvPr/>
        </p:nvSpPr>
        <p:spPr>
          <a:xfrm>
            <a:off x="3989874" y="1073771"/>
            <a:ext cx="4154939" cy="409792"/>
          </a:xfrm>
          <a:prstGeom prst="rect">
            <a:avLst/>
          </a:prstGeom>
          <a:noFill/>
        </p:spPr>
        <p:txBody>
          <a:bodyPr wrap="square" rtlCol="0">
            <a:spAutoFit/>
          </a:bodyPr>
          <a:lstStyle/>
          <a:p>
            <a:pPr algn="ctr"/>
            <a:r>
              <a:rPr lang="en-CA" sz="2063" b="1" dirty="0">
                <a:latin typeface="Arial" panose="020B0604020202020204" pitchFamily="34" charset="0"/>
                <a:cs typeface="Arial" panose="020B0604020202020204" pitchFamily="34" charset="0"/>
              </a:rPr>
              <a:t>Joseph.Losby@ucalgary.ca</a:t>
            </a:r>
          </a:p>
        </p:txBody>
      </p:sp>
      <p:sp>
        <p:nvSpPr>
          <p:cNvPr id="4" name="TextBox 3">
            <a:extLst>
              <a:ext uri="{FF2B5EF4-FFF2-40B4-BE49-F238E27FC236}">
                <a16:creationId xmlns:a16="http://schemas.microsoft.com/office/drawing/2014/main" id="{01661461-8115-D40B-CD08-77C422359FA4}"/>
              </a:ext>
            </a:extLst>
          </p:cNvPr>
          <p:cNvSpPr txBox="1"/>
          <p:nvPr/>
        </p:nvSpPr>
        <p:spPr>
          <a:xfrm>
            <a:off x="2358900" y="1795612"/>
            <a:ext cx="7416886" cy="1362168"/>
          </a:xfrm>
          <a:prstGeom prst="rect">
            <a:avLst/>
          </a:prstGeom>
          <a:noFill/>
        </p:spPr>
        <p:txBody>
          <a:bodyPr wrap="square" rtlCol="0">
            <a:spAutoFit/>
          </a:bodyPr>
          <a:lstStyle/>
          <a:p>
            <a:pPr algn="ctr"/>
            <a:r>
              <a:rPr lang="en-CA" sz="2063" b="1" dirty="0">
                <a:solidFill>
                  <a:srgbClr val="FF0000"/>
                </a:solidFill>
                <a:latin typeface="Arial" panose="020B0604020202020204" pitchFamily="34" charset="0"/>
                <a:cs typeface="Arial" panose="020B0604020202020204" pitchFamily="34" charset="0"/>
              </a:rPr>
              <a:t>We’re Hiring!</a:t>
            </a:r>
          </a:p>
          <a:p>
            <a:pPr marL="357188" indent="-357188" algn="ctr">
              <a:buAutoNum type="arabicPeriod"/>
            </a:pPr>
            <a:r>
              <a:rPr lang="en-CA" sz="2063" b="1" dirty="0">
                <a:latin typeface="Arial" panose="020B0604020202020204" pitchFamily="34" charset="0"/>
                <a:cs typeface="Arial" panose="020B0604020202020204" pitchFamily="34" charset="0"/>
              </a:rPr>
              <a:t>Cleanroom Technical Specialist (current posting)</a:t>
            </a:r>
          </a:p>
          <a:p>
            <a:pPr marL="357188" indent="-357188" algn="ctr">
              <a:buAutoNum type="arabicPeriod"/>
            </a:pPr>
            <a:r>
              <a:rPr lang="en-CA" sz="2063" b="1" dirty="0">
                <a:latin typeface="Arial" panose="020B0604020202020204" pitchFamily="34" charset="0"/>
                <a:cs typeface="Arial" panose="020B0604020202020204" pitchFamily="34" charset="0"/>
              </a:rPr>
              <a:t>Application Scientist (posting in late 2024)</a:t>
            </a:r>
          </a:p>
          <a:p>
            <a:pPr lvl="1" algn="ctr"/>
            <a:r>
              <a:rPr lang="en-CA" sz="2063" b="1" dirty="0">
                <a:solidFill>
                  <a:srgbClr val="FF0000"/>
                </a:solidFill>
                <a:latin typeface="Arial" panose="020B0604020202020204" pitchFamily="34" charset="0"/>
                <a:cs typeface="Arial" panose="020B0604020202020204" pitchFamily="34" charset="0"/>
              </a:rPr>
              <a:t>careers.ucalgary.ca </a:t>
            </a:r>
          </a:p>
        </p:txBody>
      </p:sp>
      <p:pic>
        <p:nvPicPr>
          <p:cNvPr id="5" name="Picture 2" descr="canadian road trip calgary to banff">
            <a:extLst>
              <a:ext uri="{FF2B5EF4-FFF2-40B4-BE49-F238E27FC236}">
                <a16:creationId xmlns:a16="http://schemas.microsoft.com/office/drawing/2014/main" id="{D420368A-BFEC-6E30-6328-BAD2E67A69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34020" y="3715667"/>
            <a:ext cx="4059549" cy="2029775"/>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D79B9412-1A63-9EA0-7188-996F6280343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8450" y="3715667"/>
            <a:ext cx="3513072" cy="2029775"/>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2" name="Picture 4" descr="Top 10 Reasons to Visit Banff in Summer - Fairmont Banff Springs">
            <a:extLst>
              <a:ext uri="{FF2B5EF4-FFF2-40B4-BE49-F238E27FC236}">
                <a16:creationId xmlns:a16="http://schemas.microsoft.com/office/drawing/2014/main" id="{35A9A072-4245-4DF8-AEE8-1E5318EA770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83357" y="3715667"/>
            <a:ext cx="3898582" cy="2029775"/>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10" descr="A logo with a black background&#10;&#10;Description automatically generated">
            <a:extLst>
              <a:ext uri="{FF2B5EF4-FFF2-40B4-BE49-F238E27FC236}">
                <a16:creationId xmlns:a16="http://schemas.microsoft.com/office/drawing/2014/main" id="{9B49BC34-CFF7-A179-6089-5E3697A48D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546" y="-63750"/>
            <a:ext cx="2878291" cy="1342417"/>
          </a:xfrm>
          <a:prstGeom prst="rect">
            <a:avLst/>
          </a:prstGeom>
        </p:spPr>
      </p:pic>
      <p:pic>
        <p:nvPicPr>
          <p:cNvPr id="12" name="Picture 2">
            <a:extLst>
              <a:ext uri="{FF2B5EF4-FFF2-40B4-BE49-F238E27FC236}">
                <a16:creationId xmlns:a16="http://schemas.microsoft.com/office/drawing/2014/main" id="{818AE7DE-F3F4-D070-E1F1-DC7A33BE5C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3850" y="78124"/>
            <a:ext cx="2878291" cy="989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2362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D316BB03B3A12458C61213B958C2F8F" ma:contentTypeVersion="16" ma:contentTypeDescription="Create a new document." ma:contentTypeScope="" ma:versionID="f14e86c3ee6668b848e8feb57eb80746">
  <xsd:schema xmlns:xsd="http://www.w3.org/2001/XMLSchema" xmlns:xs="http://www.w3.org/2001/XMLSchema" xmlns:p="http://schemas.microsoft.com/office/2006/metadata/properties" xmlns:ns3="71a16396-ccb5-4a02-a2f8-468d27591e74" xmlns:ns4="518cfa77-7806-4204-9942-87f9849c4409" targetNamespace="http://schemas.microsoft.com/office/2006/metadata/properties" ma:root="true" ma:fieldsID="8004931dde355ab7ec1abfcda88fd150" ns3:_="" ns4:_="">
    <xsd:import namespace="71a16396-ccb5-4a02-a2f8-468d27591e74"/>
    <xsd:import namespace="518cfa77-7806-4204-9942-87f9849c440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_activity" minOccurs="0"/>
                <xsd:element ref="ns3:MediaServiceObjectDetectorVersions" minOccurs="0"/>
                <xsd:element ref="ns3:MediaServiceSearchProperties" minOccurs="0"/>
                <xsd:element ref="ns3:MediaServiceSystemTag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16396-ccb5-4a02-a2f8-468d27591e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_activity" ma:index="18" nillable="true" ma:displayName="_activity" ma:hidden="true" ma:internalName="_activity">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18cfa77-7806-4204-9942-87f9849c440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71a16396-ccb5-4a02-a2f8-468d27591e7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0857C5E-0720-4349-9B94-52E7EBE81F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16396-ccb5-4a02-a2f8-468d27591e74"/>
    <ds:schemaRef ds:uri="518cfa77-7806-4204-9942-87f9849c44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2AAD235-020E-4954-A1E7-6E4FB2EF8C6D}">
  <ds:schemaRefs>
    <ds:schemaRef ds:uri="http://purl.org/dc/dcmitype/"/>
    <ds:schemaRef ds:uri="http://purl.org/dc/elements/1.1/"/>
    <ds:schemaRef ds:uri="71a16396-ccb5-4a02-a2f8-468d27591e74"/>
    <ds:schemaRef ds:uri="http://purl.org/dc/terms/"/>
    <ds:schemaRef ds:uri="http://schemas.microsoft.com/office/2006/documentManagement/types"/>
    <ds:schemaRef ds:uri="http://www.w3.org/XML/1998/namespace"/>
    <ds:schemaRef ds:uri="518cfa77-7806-4204-9942-87f9849c4409"/>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F16BE7C4-A367-4DC7-9387-1F5BA56215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1913</TotalTime>
  <Words>124</Words>
  <Application>Microsoft Office PowerPoint</Application>
  <PresentationFormat>Widescreen</PresentationFormat>
  <Paragraphs>22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 Losby</dc:creator>
  <cp:lastModifiedBy>Joseph Losby</cp:lastModifiedBy>
  <cp:revision>4</cp:revision>
  <dcterms:created xsi:type="dcterms:W3CDTF">2023-11-08T17:48:06Z</dcterms:created>
  <dcterms:modified xsi:type="dcterms:W3CDTF">2024-06-20T14:55:52Z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0x0101005D316BB03B3A12458C61213B958C2F8F</vt:lpwstr>
  </property>
</Properties>
</file>