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17" y="0"/>
            <a:ext cx="12239233" cy="6911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419" y="2565491"/>
            <a:ext cx="10627784" cy="2522874"/>
          </a:xfrm>
        </p:spPr>
        <p:txBody>
          <a:bodyPr anchor="b">
            <a:normAutofit/>
          </a:bodyPr>
          <a:lstStyle>
            <a:lvl1pPr algn="r">
              <a:defRPr sz="3000">
                <a:solidFill>
                  <a:srgbClr val="ED1C2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6992" y="5088366"/>
            <a:ext cx="9753600" cy="946077"/>
          </a:xfrm>
        </p:spPr>
        <p:txBody>
          <a:bodyPr anchor="b"/>
          <a:lstStyle>
            <a:lvl1pPr marL="0" indent="0" algn="r">
              <a:buNone/>
              <a:defRPr b="0" i="0">
                <a:solidFill>
                  <a:srgbClr val="58595B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EF09-6EB1-4B8A-81B7-6BB8A9B52FA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09600" y="62816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>
                <a:solidFill>
                  <a:srgbClr val="58595B"/>
                </a:solidFill>
              </a:rPr>
              <a:t>Centre for Nano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278447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3605" y="188640"/>
            <a:ext cx="9556811" cy="943346"/>
          </a:xfrm>
        </p:spPr>
        <p:txBody>
          <a:bodyPr/>
          <a:lstStyle>
            <a:lvl1pPr>
              <a:defRPr b="0" i="0"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606" y="1340768"/>
            <a:ext cx="11624788" cy="48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EF09-6EB1-4B8A-81B7-6BB8A9B52FA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5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851D2-FDCE-4AC4-AE30-6721BACE2796}" type="datetimeFigureOut">
              <a:rPr lang="en-IN" smtClean="0"/>
              <a:pPr/>
              <a:t>19-05-2025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E0C4-881D-48B4-AE7C-D79CAB44F57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83607" y="1364139"/>
            <a:ext cx="11624787" cy="24498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83607" y="4005064"/>
            <a:ext cx="11624787" cy="2160240"/>
          </a:xfrm>
        </p:spPr>
        <p:txBody>
          <a:bodyPr>
            <a:normAutofit/>
          </a:bodyPr>
          <a:lstStyle>
            <a:lvl1pPr algn="l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679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851D2-FDCE-4AC4-AE30-6721BACE2796}" type="datetimeFigureOut">
              <a:rPr lang="en-IN" smtClean="0"/>
              <a:pPr/>
              <a:t>19-05-2025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E0C4-881D-48B4-AE7C-D79CAB44F57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791744" y="1370608"/>
            <a:ext cx="8116649" cy="4866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83607" y="1366093"/>
            <a:ext cx="3218656" cy="4866703"/>
          </a:xfrm>
        </p:spPr>
        <p:txBody>
          <a:bodyPr>
            <a:normAutofit/>
          </a:bodyPr>
          <a:lstStyle>
            <a:lvl1pPr algn="l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819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607" y="1340768"/>
            <a:ext cx="56784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8800" y="1340768"/>
            <a:ext cx="5679593" cy="639762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5"/>
          <p:cNvSpPr>
            <a:spLocks noGrp="1"/>
          </p:cNvSpPr>
          <p:nvPr>
            <p:ph type="title" hasCustomPrompt="1"/>
          </p:nvPr>
        </p:nvSpPr>
        <p:spPr>
          <a:xfrm>
            <a:off x="283608" y="188640"/>
            <a:ext cx="9556809" cy="9433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283607" y="2132856"/>
            <a:ext cx="5678400" cy="4104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4"/>
          </p:nvPr>
        </p:nvSpPr>
        <p:spPr>
          <a:xfrm>
            <a:off x="6228800" y="2132856"/>
            <a:ext cx="5679593" cy="4104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2D851D2-FDCE-4AC4-AE30-6721BACE2796}" type="datetimeFigureOut">
              <a:rPr lang="en-IN" smtClean="0"/>
              <a:pPr/>
              <a:t>19-05-2025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34AE0C4-881D-48B4-AE7C-D79CAB44F57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469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5"/>
          <p:cNvSpPr>
            <a:spLocks noGrp="1"/>
          </p:cNvSpPr>
          <p:nvPr>
            <p:ph type="title" hasCustomPrompt="1"/>
          </p:nvPr>
        </p:nvSpPr>
        <p:spPr>
          <a:xfrm>
            <a:off x="283608" y="188640"/>
            <a:ext cx="9556809" cy="9433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283607" y="1340768"/>
            <a:ext cx="5678400" cy="48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4"/>
          </p:nvPr>
        </p:nvSpPr>
        <p:spPr>
          <a:xfrm>
            <a:off x="6228800" y="1340768"/>
            <a:ext cx="5678400" cy="48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2D851D2-FDCE-4AC4-AE30-6721BACE2796}" type="datetimeFigureOut">
              <a:rPr lang="en-IN" smtClean="0"/>
              <a:pPr/>
              <a:t>19-05-2025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34AE0C4-881D-48B4-AE7C-D79CAB44F57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28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10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6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12" y="0"/>
            <a:ext cx="12239221" cy="125866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608" y="188640"/>
            <a:ext cx="9556809" cy="94334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607" y="1320626"/>
            <a:ext cx="11624787" cy="4909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3607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851D2-FDCE-4AC4-AE30-6721BACE2796}" type="datetimeFigureOut">
              <a:rPr lang="en-IN" smtClean="0"/>
              <a:pPr/>
              <a:t>19-05-2025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63593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AE0C4-881D-48B4-AE7C-D79CAB44F570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74A81-FB91-3755-5AF5-4CBCAC1D162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363FCD-E1A6-3D88-3F9A-FB4D14343CC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235465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2500" kern="1200">
          <a:solidFill>
            <a:srgbClr val="58595B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000" b="1" i="0" kern="1200">
          <a:solidFill>
            <a:srgbClr val="58595B"/>
          </a:solidFill>
          <a:latin typeface="Calibri"/>
          <a:ea typeface="+mn-ea"/>
          <a:cs typeface="Calibri"/>
        </a:defRPr>
      </a:lvl1pPr>
      <a:lvl2pPr marL="536575" indent="-273050" algn="l" defTabSz="457200" rtl="0" eaLnBrk="1" latinLnBrk="0" hangingPunct="1">
        <a:spcBef>
          <a:spcPct val="20000"/>
        </a:spcBef>
        <a:buFont typeface="Arial"/>
        <a:buChar char="–"/>
        <a:tabLst/>
        <a:defRPr sz="1600" b="1" i="0" kern="1200">
          <a:solidFill>
            <a:srgbClr val="58595B"/>
          </a:solidFill>
          <a:latin typeface="Calibri"/>
          <a:ea typeface="+mn-ea"/>
          <a:cs typeface="Calibri"/>
        </a:defRPr>
      </a:lvl2pPr>
      <a:lvl3pPr marL="809625" indent="-273050" algn="l" defTabSz="457200" rtl="0" eaLnBrk="1" latinLnBrk="0" hangingPunct="1">
        <a:spcBef>
          <a:spcPct val="20000"/>
        </a:spcBef>
        <a:buFont typeface="Arial"/>
        <a:buChar char="•"/>
        <a:defRPr sz="1600" b="0" i="0" kern="1200">
          <a:solidFill>
            <a:srgbClr val="58595B"/>
          </a:solidFill>
          <a:latin typeface="Calibri"/>
          <a:ea typeface="+mn-ea"/>
          <a:cs typeface="Calibri"/>
        </a:defRPr>
      </a:lvl3pPr>
      <a:lvl4pPr marL="1074738" indent="-265113" algn="l" defTabSz="457200" rtl="0" eaLnBrk="1" latinLnBrk="0" hangingPunct="1">
        <a:spcBef>
          <a:spcPct val="20000"/>
        </a:spcBef>
        <a:buFont typeface="Arial"/>
        <a:buChar char="–"/>
        <a:defRPr sz="1400" b="0" i="0" kern="1200">
          <a:solidFill>
            <a:srgbClr val="58595B"/>
          </a:solidFill>
          <a:latin typeface="Calibri"/>
          <a:ea typeface="+mn-ea"/>
          <a:cs typeface="Calibri"/>
        </a:defRPr>
      </a:lvl4pPr>
      <a:lvl5pPr marL="1346200" indent="-271463" algn="l" defTabSz="457200" rtl="0" eaLnBrk="1" latinLnBrk="0" hangingPunct="1">
        <a:spcBef>
          <a:spcPct val="20000"/>
        </a:spcBef>
        <a:buFont typeface="Arial"/>
        <a:buChar char="»"/>
        <a:defRPr sz="1400" b="0" i="0" kern="1200">
          <a:solidFill>
            <a:srgbClr val="58595B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D99B-4894-8C75-239E-1AE1FD9EA4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National Nano Fabrication centre (NNfC)</a:t>
            </a:r>
            <a:br>
              <a:rPr lang="en-US" dirty="0"/>
            </a:br>
            <a:r>
              <a:rPr lang="en-US" dirty="0" err="1"/>
              <a:t>CeNSE</a:t>
            </a:r>
            <a:r>
              <a:rPr lang="en-US" dirty="0"/>
              <a:t> – IISc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DF3A9-5392-9FE4-B4E3-F5F0EF842C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Sabiha Sultana</a:t>
            </a:r>
          </a:p>
          <a:p>
            <a:r>
              <a:rPr lang="en-US" dirty="0"/>
              <a:t>Technology Manager – Process Integration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41B64-457E-B6EF-B39A-4CC1EAAEFAB7}"/>
              </a:ext>
            </a:extLst>
          </p:cNvPr>
          <p:cNvSpPr txBox="1"/>
          <p:nvPr/>
        </p:nvSpPr>
        <p:spPr>
          <a:xfrm>
            <a:off x="-25730" y="0"/>
            <a:ext cx="6121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Lab showcase: Presented at the UGIM-2024 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228482-0A60-E482-EEAD-09C4A4FC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30" y="774858"/>
            <a:ext cx="8914569" cy="325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4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D7D6A97-FB4A-9001-301E-88A7F7BE3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727" y="4322618"/>
            <a:ext cx="5898336" cy="2535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5BEB06-1CCE-1047-05D6-1A31548CF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2535"/>
            <a:ext cx="3648374" cy="557546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4631" y="1293047"/>
            <a:ext cx="3043047" cy="5541203"/>
          </a:xfrm>
        </p:spPr>
        <p:txBody>
          <a:bodyPr>
            <a:normAutofit fontScale="92500"/>
          </a:bodyPr>
          <a:lstStyle/>
          <a:p>
            <a:r>
              <a:rPr lang="en-US" sz="1700" dirty="0"/>
              <a:t>NNfC</a:t>
            </a:r>
          </a:p>
          <a:p>
            <a:pPr lvl="1"/>
            <a:r>
              <a:rPr lang="en-US" sz="1300" dirty="0"/>
              <a:t>Built in 2010 at a cost of $65M</a:t>
            </a:r>
          </a:p>
          <a:p>
            <a:pPr lvl="1"/>
            <a:r>
              <a:rPr lang="en-US" sz="1300" dirty="0"/>
              <a:t>Upgraded in 2023 at a cost of $3M</a:t>
            </a:r>
          </a:p>
          <a:p>
            <a:pPr lvl="1"/>
            <a:r>
              <a:rPr lang="en-US" sz="1300" dirty="0"/>
              <a:t>Cleanroom 10,000 gross </a:t>
            </a:r>
            <a:r>
              <a:rPr lang="en-US" sz="1300" dirty="0" err="1"/>
              <a:t>sft</a:t>
            </a:r>
            <a:r>
              <a:rPr lang="en-US" sz="1300" dirty="0"/>
              <a:t> (2000sqft ISO 5 and 8000sqft ISO 6) </a:t>
            </a:r>
          </a:p>
          <a:p>
            <a:pPr lvl="1"/>
            <a:r>
              <a:rPr lang="en-US" sz="1300" dirty="0"/>
              <a:t>47 technical staff + 8 Support Staff</a:t>
            </a:r>
          </a:p>
          <a:p>
            <a:pPr lvl="1"/>
            <a:r>
              <a:rPr lang="en-US" sz="1300" dirty="0"/>
              <a:t>Unique 429 internal +125 external users/year</a:t>
            </a:r>
          </a:p>
          <a:p>
            <a:pPr lvl="1"/>
            <a:r>
              <a:rPr lang="en-US" sz="1300" dirty="0"/>
              <a:t>Tool usage average 2400 hours / year (40% external)</a:t>
            </a:r>
          </a:p>
          <a:p>
            <a:pPr lvl="1"/>
            <a:r>
              <a:rPr lang="en-US" sz="1300" dirty="0"/>
              <a:t>198 new users/year (external)</a:t>
            </a:r>
          </a:p>
          <a:p>
            <a:r>
              <a:rPr lang="en-US" sz="1700" dirty="0"/>
              <a:t>Internal Base user profile – UG, PG, PhD, Post Doc Students</a:t>
            </a:r>
          </a:p>
          <a:p>
            <a:r>
              <a:rPr lang="en-US" sz="1700" dirty="0"/>
              <a:t>External Base user profile – Academic, Industry, Startups, Strategic</a:t>
            </a:r>
            <a:br>
              <a:rPr lang="en-US" sz="1700" dirty="0"/>
            </a:br>
            <a:endParaRPr lang="en-US" sz="1700" dirty="0"/>
          </a:p>
          <a:p>
            <a:r>
              <a:rPr lang="en-US" sz="1700" dirty="0"/>
              <a:t>$2M operating budget</a:t>
            </a:r>
          </a:p>
          <a:p>
            <a:r>
              <a:rPr lang="en-US" sz="1800" dirty="0"/>
              <a:t>10% internal, 30% external, </a:t>
            </a:r>
            <a:br>
              <a:rPr lang="en-US" sz="1800" dirty="0"/>
            </a:br>
            <a:r>
              <a:rPr lang="en-US" sz="1800" dirty="0"/>
              <a:t>50% Government Program, 10% subsidy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7F66FCA-7B11-79CC-9216-0CF0537A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08" y="188640"/>
            <a:ext cx="9556809" cy="943346"/>
          </a:xfrm>
        </p:spPr>
        <p:txBody>
          <a:bodyPr/>
          <a:lstStyle/>
          <a:p>
            <a:r>
              <a:rPr lang="en-US" dirty="0" err="1"/>
              <a:t>CeNSE</a:t>
            </a:r>
            <a:r>
              <a:rPr lang="en-US" dirty="0"/>
              <a:t> IISc – Key metrics (Dec – 2023 data)</a:t>
            </a:r>
            <a:endParaRPr lang="en-IN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12D8E3-0960-8198-155B-33D7333E3C10}"/>
              </a:ext>
            </a:extLst>
          </p:cNvPr>
          <p:cNvSpPr txBox="1">
            <a:spLocks/>
          </p:cNvSpPr>
          <p:nvPr/>
        </p:nvSpPr>
        <p:spPr>
          <a:xfrm>
            <a:off x="6424551" y="3829"/>
            <a:ext cx="4175887" cy="12787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63525" indent="-263525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2000" b="1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1pPr>
            <a:lvl2pPr marL="536575" indent="-27305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1600" b="1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2pPr>
            <a:lvl3pPr marL="809625" indent="-2730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b="0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3pPr>
            <a:lvl4pPr marL="1074738" indent="-265113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4pPr>
            <a:lvl5pPr marL="1346200" indent="-271463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58595B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Nano-fabrication Centre </a:t>
            </a:r>
          </a:p>
          <a:p>
            <a:pPr marL="0" indent="0">
              <a:buNone/>
            </a:pPr>
            <a:r>
              <a:rPr lang="en-US" sz="1400" dirty="0"/>
              <a:t>       (NNfC) – 84 tools</a:t>
            </a:r>
          </a:p>
          <a:p>
            <a:r>
              <a:rPr lang="en-US" sz="1400" dirty="0"/>
              <a:t>Micro and Nano Characterization Facility </a:t>
            </a:r>
          </a:p>
          <a:p>
            <a:pPr marL="0" indent="0">
              <a:buNone/>
            </a:pPr>
            <a:r>
              <a:rPr lang="en-US" sz="1400" dirty="0"/>
              <a:t>       (MNCF) – 55 tools</a:t>
            </a:r>
          </a:p>
          <a:p>
            <a:r>
              <a:rPr lang="en-US" sz="1400" dirty="0"/>
              <a:t>Packaging and Systems Facility </a:t>
            </a:r>
          </a:p>
          <a:p>
            <a:pPr marL="0" indent="0">
              <a:buNone/>
            </a:pPr>
            <a:r>
              <a:rPr lang="en-US" sz="1400" dirty="0"/>
              <a:t>       (PASF) – 40 tools</a:t>
            </a:r>
          </a:p>
          <a:p>
            <a:endParaRPr lang="en-IN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C0180B-3423-E4E2-2E01-8DD75EAB3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486" y="1316797"/>
            <a:ext cx="3264817" cy="288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1996" y="1292824"/>
            <a:ext cx="5181600" cy="308917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u="sng" dirty="0">
                <a:solidFill>
                  <a:schemeClr val="tx1"/>
                </a:solidFill>
                <a:latin typeface="+mn-lt"/>
                <a:cs typeface="+mn-cs"/>
              </a:rPr>
              <a:t>Key Capabilities &amp; Features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Largest integrated academic foundry in India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Facility is open to anyone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Facility is operated by a cadre of professional staff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24 thematically specialized research labs 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20+ diverse training programs </a:t>
            </a:r>
            <a:r>
              <a:rPr lang="en-US" b="0" dirty="0">
                <a:solidFill>
                  <a:schemeClr val="tx1"/>
                </a:solidFill>
              </a:rPr>
              <a:t>every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year for external customers</a:t>
            </a:r>
          </a:p>
          <a:p>
            <a:pPr defTabSz="9144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NSQF Certification in Semiconductor Technology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10286" y="2801784"/>
            <a:ext cx="4102444" cy="22637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chemeClr val="tx1"/>
                </a:solidFill>
                <a:latin typeface="+mn-lt"/>
                <a:cs typeface="+mn-cs"/>
              </a:rPr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Dedicated line for MEMS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Material specific RIEs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More lithography tools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More dep tools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Duplicating every critical tool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7398327" y="5343388"/>
            <a:ext cx="4583876" cy="12989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pPr marL="0" indent="0">
              <a:buNone/>
            </a:pPr>
            <a:r>
              <a:rPr lang="en-US" sz="2400" dirty="0"/>
              <a:t>... how awesome our jobs are!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1163780" y="4624841"/>
            <a:ext cx="4975762" cy="17080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Inhouse tool upkeep and utilities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High volume usage</a:t>
            </a:r>
          </a:p>
          <a:p>
            <a:r>
              <a:rPr lang="en-US" sz="2000" dirty="0"/>
              <a:t>Old tools with less vendor support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81463B23-036A-B6C4-744A-67E4E1228702}"/>
              </a:ext>
            </a:extLst>
          </p:cNvPr>
          <p:cNvSpPr txBox="1">
            <a:spLocks/>
          </p:cNvSpPr>
          <p:nvPr/>
        </p:nvSpPr>
        <p:spPr>
          <a:xfrm>
            <a:off x="6163292" y="56864"/>
            <a:ext cx="3146960" cy="2487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63525" indent="-263525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20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16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09625" indent="-2730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74738" indent="-265113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46200" indent="-271463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(past 12 or 24 months)</a:t>
            </a:r>
          </a:p>
          <a:p>
            <a:r>
              <a:rPr lang="en-US" sz="2000" b="0" dirty="0"/>
              <a:t>GEECI fab line - 27 tools</a:t>
            </a:r>
          </a:p>
          <a:p>
            <a:r>
              <a:rPr lang="en-US" sz="2000" b="0" dirty="0"/>
              <a:t>Etch - 2</a:t>
            </a:r>
          </a:p>
          <a:p>
            <a:r>
              <a:rPr lang="en-US" sz="2000" b="0" dirty="0"/>
              <a:t>Dep – 2</a:t>
            </a:r>
          </a:p>
          <a:p>
            <a:r>
              <a:rPr lang="en-US" sz="2000" b="0" dirty="0" err="1"/>
              <a:t>Litho</a:t>
            </a:r>
            <a:r>
              <a:rPr lang="en-US" sz="2000" b="0" dirty="0"/>
              <a:t> – 1</a:t>
            </a:r>
          </a:p>
          <a:p>
            <a:r>
              <a:rPr lang="en-US" sz="2000" b="0" dirty="0"/>
              <a:t>Benches - 2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NewCeNSE_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CeNSE_Grey" id="{B36CEBBD-BAFC-4EC9-95FA-1695A6F588A3}" vid="{C8F83F29-6D47-465B-A1B4-B5C01DDCEFA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PI_ACM_2024_02</Template>
  <TotalTime>1879</TotalTime>
  <Words>310</Words>
  <Application>Microsoft Office PowerPoint</Application>
  <PresentationFormat>Widescreen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NewCeNSE_Grey</vt:lpstr>
      <vt:lpstr>National Nano Fabrication centre (NNfC) CeNSE – IISc</vt:lpstr>
      <vt:lpstr>CeNSE IISc – Key metrics (Dec – 2023 data)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Erin Hancock</cp:lastModifiedBy>
  <cp:revision>42</cp:revision>
  <dcterms:created xsi:type="dcterms:W3CDTF">2024-05-27T00:13:45Z</dcterms:created>
  <dcterms:modified xsi:type="dcterms:W3CDTF">2025-05-19T18:52:01Z</dcterms:modified>
</cp:coreProperties>
</file>