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84" d="100"/>
          <a:sy n="84" d="100"/>
        </p:scale>
        <p:origin x="4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4E041-5B30-449E-89CD-3BB2E95775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070052-31B7-4B73-AE70-7A82917695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E2BA1-4305-4BE5-8B30-F8CDEBB8FE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A91BE3-A4E4-45F0-9C4C-1F0E3D405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0C109B-F7BB-44BA-875D-CA3BD3CF2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559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43C53-5A09-426C-8154-F38D22B23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F8E2E-F5A8-486D-B271-6EE7312357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446D32-B6CF-4B13-9FEB-1548A69AA2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FE7B0E-C37B-4AAC-B243-C0698CD88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3DB7C-F698-4F1F-BF94-135D4FBF9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232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99487-2582-45ED-9165-C0FEB22AC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D249D7-E7BB-4ED1-9617-9A981FBAA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C0CF4E-AA7B-4E71-9B11-E66D6153B2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4133C7-EE4D-42EB-9517-6B0EB8265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C9EF07-6B8E-4063-815D-E1209D148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852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27A91-D0F2-4C2E-92F4-998638FB3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C7DCCB-3F45-4730-8FDA-33303F86D5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3A550D-5F29-4273-9041-AC34A30145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156811-1172-4F12-AFE3-6FFC7B25C0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755F0-5209-49E5-BBE5-A1CB40AF4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85E2E6-FA0F-4A9D-8019-261A3C0C5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850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0CDC-B150-4345-88DE-9242F8B76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D0543D-7A38-4E41-831A-4669424A95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6E1A9E-7477-4DD0-A9DD-686E805671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32959D-59CD-412E-9169-EE5243C5AA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3E6A74-DD72-4DEB-8BB7-FC8E94F6A8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69A5FA-06F2-4E3A-80A3-30DC775672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326B-7E67-4712-B9ED-3763323B3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BD27D0-0D38-492D-85CA-7617A8271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311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A3CDC-3870-463E-94EC-04300DDF0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D75855-AC2C-40AC-87AD-0132317773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09956B-59A5-4A7E-89B3-3E360225C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D88197-D578-43FA-9139-BB56174A4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CEEC14-3630-43D6-94C4-214A757CA7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CE65EA-DE1A-448D-B83B-71F6B4D95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36D730-0BC0-4592-88FF-E95A129E9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035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AEE01-2169-4194-AC3E-23EC4660F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E052F2-E9CA-424F-BA53-B81F14B44C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3468CB-6F5F-4BA9-80B8-B326FE5018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435435-FB89-48CB-A780-FAB49693BA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7B43AE-0FF3-4051-ABD8-A7B8AA410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12ECC1-AE42-42D1-9B6B-9B338A7A4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442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1BD0A-EB31-408C-BCFC-978DD91B4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342C1E-E3F7-454B-92AC-1058C9F50C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A834ED-5D65-401C-8C79-DC4343FFC7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7E0D7D-3214-41F4-AF4C-CEBCD467F9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CCF1FA-5D2C-41BB-BDC5-8E3BAC1C2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250309-74A5-451D-BAF9-E493E4260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595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EE72A-16EC-473D-90B1-243115A6B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1A3A3C-839D-4DB8-92AA-14CEAEDB1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8F70D2-372B-46C1-8495-287372F0AB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2B2388-8184-45C4-95FD-B117FE83C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A4E0A8-A111-47DA-957E-36722FCB2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958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CFFA4D-22E5-419F-909C-18011D45D7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824A1D-A625-486A-A90C-0A6AE2B4E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34E846-8494-4BB6-AD79-28698751A5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96A11-5156-4F47-94D1-11009A230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8394B-F354-442F-9D6B-A0AC42B88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61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6954A6-9A49-4B03-A949-A597C7F25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8ADB37-F41D-4F30-862F-3B4CC5C74D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8045DBA-EFA3-4955-BC4D-0A2A36D738CC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hq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66983"/>
            <a:ext cx="777834" cy="791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EBFB3DD-FBD7-44F6-8C1F-2D509A00B081}"/>
              </a:ext>
            </a:extLst>
          </p:cNvPr>
          <p:cNvSpPr txBox="1"/>
          <p:nvPr userDrawn="1"/>
        </p:nvSpPr>
        <p:spPr>
          <a:xfrm>
            <a:off x="682831" y="6502041"/>
            <a:ext cx="9720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1" dirty="0">
                <a:solidFill>
                  <a:schemeClr val="bg1">
                    <a:lumMod val="50000"/>
                  </a:schemeClr>
                </a:solidFill>
              </a:rPr>
              <a:t>UGIM 2024 </a:t>
            </a:r>
          </a:p>
        </p:txBody>
      </p:sp>
    </p:spTree>
    <p:extLst>
      <p:ext uri="{BB962C8B-B14F-4D97-AF65-F5344CB8AC3E}">
        <p14:creationId xmlns:p14="http://schemas.microsoft.com/office/powerpoint/2010/main" val="1718724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3B3D15C-436E-4D4F-A8F0-37C605DCB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97813"/>
            <a:ext cx="10515600" cy="878459"/>
          </a:xfrm>
        </p:spPr>
        <p:txBody>
          <a:bodyPr/>
          <a:lstStyle/>
          <a:p>
            <a:r>
              <a:rPr lang="en-US" b="1" i="1" dirty="0"/>
              <a:t>Instructions for Lab Quick-Intro Slides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9E64392C-B63F-4ECC-A2A3-16C15BF148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2651"/>
            <a:ext cx="10515600" cy="4613325"/>
          </a:xfrm>
        </p:spPr>
        <p:txBody>
          <a:bodyPr>
            <a:normAutofit fontScale="92500" lnSpcReduction="10000"/>
          </a:bodyPr>
          <a:lstStyle/>
          <a:p>
            <a:r>
              <a:rPr lang="en-US" sz="1400" dirty="0"/>
              <a:t>This UGIM, we will host a “Lab/Facility Quick-Intro" session, to help showcase/introduce your lab to the UGIM community (and initiate discussions between participants)</a:t>
            </a:r>
          </a:p>
          <a:p>
            <a:r>
              <a:rPr lang="en-US" sz="1400" dirty="0"/>
              <a:t>The format is: </a:t>
            </a:r>
          </a:p>
          <a:p>
            <a:pPr lvl="1"/>
            <a:r>
              <a:rPr lang="en-US" sz="1200" dirty="0"/>
              <a:t>2-minutes (strict!)</a:t>
            </a:r>
          </a:p>
          <a:p>
            <a:pPr lvl="1"/>
            <a:r>
              <a:rPr lang="en-US" sz="1200" dirty="0"/>
              <a:t>2-slides (a hypothetical example is in the next slides)</a:t>
            </a:r>
          </a:p>
          <a:p>
            <a:pPr lvl="1"/>
            <a:r>
              <a:rPr lang="en-US" sz="1200" dirty="0"/>
              <a:t>You can structure the 2 slides in whatever works best for your situation, but we attached a framework in the following slides that you may choose to follow.</a:t>
            </a:r>
          </a:p>
          <a:p>
            <a:pPr lvl="1"/>
            <a:r>
              <a:rPr lang="en-US" sz="1200" dirty="0"/>
              <a:t>For example: Slide 1 = metrics and some images/graphs/data; Slide 2 = capabilities &amp; recent tool additions/tool </a:t>
            </a:r>
            <a:r>
              <a:rPr lang="en-US" sz="1200" dirty="0" err="1"/>
              <a:t>wishlist</a:t>
            </a:r>
            <a:endParaRPr lang="en-US" sz="1200" dirty="0"/>
          </a:p>
          <a:p>
            <a:r>
              <a:rPr lang="en-US" sz="1400" dirty="0"/>
              <a:t>It would be great if your slides would:</a:t>
            </a:r>
          </a:p>
          <a:p>
            <a:pPr lvl="1"/>
            <a:r>
              <a:rPr lang="en-US" sz="1200" dirty="0"/>
              <a:t>Introduce your lab (regardless of its size or focus), with some </a:t>
            </a:r>
            <a:r>
              <a:rPr lang="en-US" sz="1200" b="1" dirty="0">
                <a:solidFill>
                  <a:srgbClr val="FF0000"/>
                </a:solidFill>
              </a:rPr>
              <a:t>images or graphs</a:t>
            </a:r>
          </a:p>
          <a:p>
            <a:pPr lvl="1"/>
            <a:r>
              <a:rPr lang="en-US" sz="1200" dirty="0"/>
              <a:t>Overview core </a:t>
            </a:r>
            <a:r>
              <a:rPr lang="en-US" sz="1200" b="1" dirty="0">
                <a:solidFill>
                  <a:srgbClr val="FF0000"/>
                </a:solidFill>
              </a:rPr>
              <a:t>metrics</a:t>
            </a:r>
            <a:r>
              <a:rPr lang="en-US" sz="1200" dirty="0"/>
              <a:t> (for example: lab &amp; user statistics, focus areas, key capabilities, recently added tools, tool </a:t>
            </a:r>
            <a:r>
              <a:rPr lang="en-US" sz="1200" dirty="0" err="1"/>
              <a:t>wishlists</a:t>
            </a:r>
            <a:r>
              <a:rPr lang="en-US" sz="1200" dirty="0"/>
              <a:t>, …)</a:t>
            </a:r>
          </a:p>
          <a:p>
            <a:pPr lvl="1"/>
            <a:r>
              <a:rPr lang="en-US" sz="1200" dirty="0"/>
              <a:t>Highlight key </a:t>
            </a:r>
            <a:r>
              <a:rPr lang="en-US" sz="1200" b="1" dirty="0">
                <a:solidFill>
                  <a:srgbClr val="FF0000"/>
                </a:solidFill>
              </a:rPr>
              <a:t>capabilities</a:t>
            </a:r>
            <a:r>
              <a:rPr lang="en-US" sz="1200" dirty="0"/>
              <a:t> or features of your facility, as well as subjective strength and weaknesses</a:t>
            </a:r>
          </a:p>
          <a:p>
            <a:pPr lvl="1"/>
            <a:r>
              <a:rPr lang="en-US" sz="1200" dirty="0"/>
              <a:t>Show recent </a:t>
            </a:r>
            <a:r>
              <a:rPr lang="en-US" sz="1200" b="1" dirty="0">
                <a:solidFill>
                  <a:srgbClr val="FF0000"/>
                </a:solidFill>
              </a:rPr>
              <a:t>tool additions </a:t>
            </a:r>
            <a:r>
              <a:rPr lang="en-US" sz="1200" dirty="0"/>
              <a:t>(helpful to anyone contemplating similar tools, and for everyone to see trends in equipment).</a:t>
            </a:r>
          </a:p>
          <a:p>
            <a:pPr lvl="1"/>
            <a:r>
              <a:rPr lang="en-US" sz="1200" dirty="0"/>
              <a:t>Similarly, show a “top-5 tool </a:t>
            </a:r>
            <a:r>
              <a:rPr lang="en-US" sz="1200" b="1" dirty="0" err="1">
                <a:solidFill>
                  <a:srgbClr val="FF0000"/>
                </a:solidFill>
              </a:rPr>
              <a:t>wishlist</a:t>
            </a:r>
            <a:r>
              <a:rPr lang="en-US" sz="1200" dirty="0"/>
              <a:t>” – which will help highlight trends and may stimulate discussions (e.g. someone else may have the tool already)</a:t>
            </a:r>
          </a:p>
          <a:p>
            <a:pPr lvl="1"/>
            <a:r>
              <a:rPr lang="en-US" sz="1200" dirty="0"/>
              <a:t>For fun, have a “talk to me about...” for any non-technical conversations…</a:t>
            </a:r>
          </a:p>
          <a:p>
            <a:r>
              <a:rPr lang="en-US" sz="1400" dirty="0"/>
              <a:t>Logistics:</a:t>
            </a:r>
          </a:p>
          <a:p>
            <a:pPr lvl="1"/>
            <a:r>
              <a:rPr lang="en-US" sz="1200" dirty="0"/>
              <a:t>We will have a Monday &amp; a Tuesday session, each lasting 40 mins and covering 18 labs/session.  That means: 2 mins per presentation, 9.5 seconds buffer for overruns, and 4 seconds to switch speakers.</a:t>
            </a:r>
          </a:p>
          <a:p>
            <a:pPr lvl="1"/>
            <a:r>
              <a:rPr lang="en-US" sz="1200" dirty="0"/>
              <a:t>The only way to make it work is to have speakers already lined up ahead of time. We’ll pass a handheld microphone. </a:t>
            </a:r>
          </a:p>
          <a:p>
            <a:pPr lvl="1"/>
            <a:r>
              <a:rPr lang="en-US" sz="1200" dirty="0"/>
              <a:t>It’s important for us to be strict (even ruthless?) about the time limit. You’ll see a 120 second timer, and after 5 seconds running over, we will blank out the slides and move on to the next speaker :-)   That will keep us on time for lunch (right after the session)</a:t>
            </a:r>
          </a:p>
          <a:p>
            <a:pPr lvl="1"/>
            <a:r>
              <a:rPr lang="en-US" sz="1200" dirty="0"/>
              <a:t>Slides will be posted electronically to the attendees. It’s expected that you won’t discuss every single point on your slides – the benefit is to provide others with the information and interesting data to contemplate and discuss.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36542" y="246888"/>
            <a:ext cx="103189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From </a:t>
            </a:r>
            <a:r>
              <a:rPr lang="en-US" sz="2400" b="1" dirty="0" err="1" smtClean="0"/>
              <a:t>Jorg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Scholvin</a:t>
            </a:r>
            <a:r>
              <a:rPr lang="en-US" sz="2400" b="1" dirty="0" smtClean="0"/>
              <a:t>, MIT (June 4, 2024). </a:t>
            </a:r>
          </a:p>
          <a:p>
            <a:pPr algn="ctr"/>
            <a:r>
              <a:rPr lang="en-US" sz="2400" b="1" dirty="0" smtClean="0"/>
              <a:t>These instructions and templates used for UGIM Website “Facility Summaries”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267638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2C0E254-CB59-448D-A91A-8DA1824D7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8255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Hi-Tech Center for Office Supplies &amp; Technology (Hi-COST)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7E50883-A196-46AD-9292-DCCBA59220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4379" y="1483550"/>
            <a:ext cx="5343898" cy="469341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1800" i="1" u="sng" dirty="0"/>
              <a:t>Facilities Metrics</a:t>
            </a:r>
          </a:p>
          <a:p>
            <a:r>
              <a:rPr lang="en-US" sz="1800" dirty="0"/>
              <a:t>Built in 1982 @ a cost of $10M</a:t>
            </a:r>
          </a:p>
          <a:p>
            <a:r>
              <a:rPr lang="en-US" sz="1800" dirty="0"/>
              <a:t>Renovated in 2000 @cost of $50M</a:t>
            </a:r>
          </a:p>
          <a:p>
            <a:r>
              <a:rPr lang="en-US" sz="1800" dirty="0"/>
              <a:t>10,000 gross </a:t>
            </a:r>
            <a:r>
              <a:rPr lang="en-US" sz="1800" dirty="0" err="1"/>
              <a:t>sft</a:t>
            </a:r>
            <a:r>
              <a:rPr lang="en-US" sz="1800" dirty="0"/>
              <a:t> (bay &amp; Chase &amp; Suite) ISO 5</a:t>
            </a:r>
          </a:p>
          <a:p>
            <a:r>
              <a:rPr lang="en-US" sz="1800" dirty="0"/>
              <a:t>25 technical staff</a:t>
            </a:r>
          </a:p>
          <a:p>
            <a:r>
              <a:rPr lang="en-US" sz="1800" dirty="0"/>
              <a:t>4 Support Staff</a:t>
            </a:r>
            <a:br>
              <a:rPr lang="en-US" sz="1800" dirty="0"/>
            </a:br>
            <a:endParaRPr lang="en-US" sz="1800" dirty="0"/>
          </a:p>
          <a:p>
            <a:r>
              <a:rPr lang="en-US" sz="1800" dirty="0"/>
              <a:t>4 major tools</a:t>
            </a:r>
          </a:p>
          <a:p>
            <a:r>
              <a:rPr lang="en-US" sz="1800" dirty="0"/>
              <a:t>10 unique internal users/year</a:t>
            </a:r>
          </a:p>
          <a:p>
            <a:r>
              <a:rPr lang="en-US" sz="1800" dirty="0"/>
              <a:t>3 unique external users/year</a:t>
            </a:r>
          </a:p>
          <a:p>
            <a:r>
              <a:rPr lang="en-US" sz="1800" dirty="0"/>
              <a:t>Tool usage 210 hours / year (40% external)</a:t>
            </a:r>
          </a:p>
          <a:p>
            <a:r>
              <a:rPr lang="en-US" sz="1800" dirty="0"/>
              <a:t>3 new users/year (1 external)</a:t>
            </a:r>
          </a:p>
          <a:p>
            <a:r>
              <a:rPr lang="en-US" sz="1800" dirty="0"/>
              <a:t>Internal Base user profile</a:t>
            </a:r>
          </a:p>
          <a:p>
            <a:r>
              <a:rPr lang="en-US" sz="1800" dirty="0"/>
              <a:t>External Base user profile</a:t>
            </a:r>
            <a:br>
              <a:rPr lang="en-US" sz="1800" dirty="0"/>
            </a:br>
            <a:endParaRPr lang="en-US" sz="1800" dirty="0"/>
          </a:p>
          <a:p>
            <a:r>
              <a:rPr lang="en-US" sz="1800" dirty="0"/>
              <a:t>$1.2M operating budget</a:t>
            </a:r>
          </a:p>
          <a:p>
            <a:r>
              <a:rPr lang="en-US" sz="1800" dirty="0"/>
              <a:t>10% internal, 10% external, </a:t>
            </a:r>
            <a:br>
              <a:rPr lang="en-US" sz="1800" dirty="0"/>
            </a:br>
            <a:r>
              <a:rPr lang="en-US" sz="1800" dirty="0"/>
              <a:t>10% Lemonade Stand fundraisers, 70% subsidy</a:t>
            </a:r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6F7C9C2-4023-4A72-995B-CADECC2CF7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2972" y="1483551"/>
            <a:ext cx="3269376" cy="234918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C292851-C235-4A6A-87CC-99EA141EE34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7217" y="3588738"/>
            <a:ext cx="3816779" cy="258613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BF15F97-7D07-4B49-A501-7D1CD885DD5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7217" y="1483551"/>
            <a:ext cx="3803895" cy="196816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24DF43E-5D05-4E1A-B9D5-89F2F46CAB0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972" y="3928625"/>
            <a:ext cx="3269376" cy="2246244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6D12CFA-E08A-4C76-901F-22C55F546822}"/>
              </a:ext>
            </a:extLst>
          </p:cNvPr>
          <p:cNvSpPr txBox="1"/>
          <p:nvPr/>
        </p:nvSpPr>
        <p:spPr>
          <a:xfrm>
            <a:off x="4675085" y="5789707"/>
            <a:ext cx="1297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Yoga Studio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AFF42D3-80A5-4855-ACB9-A7B7F2B38803}"/>
              </a:ext>
            </a:extLst>
          </p:cNvPr>
          <p:cNvSpPr txBox="1"/>
          <p:nvPr/>
        </p:nvSpPr>
        <p:spPr>
          <a:xfrm>
            <a:off x="8027217" y="5789707"/>
            <a:ext cx="1572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Main Entrance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C12A77D-D45C-4237-AE4E-0DB47C8DC114}"/>
              </a:ext>
            </a:extLst>
          </p:cNvPr>
          <p:cNvSpPr txBox="1"/>
          <p:nvPr/>
        </p:nvSpPr>
        <p:spPr>
          <a:xfrm>
            <a:off x="8027217" y="2813304"/>
            <a:ext cx="17509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Avian </a:t>
            </a:r>
          </a:p>
          <a:p>
            <a:r>
              <a:rPr lang="en-US" b="1" dirty="0">
                <a:solidFill>
                  <a:schemeClr val="bg1"/>
                </a:solidFill>
              </a:rPr>
              <a:t>Outdoor Seating</a:t>
            </a:r>
          </a:p>
        </p:txBody>
      </p:sp>
    </p:spTree>
    <p:extLst>
      <p:ext uri="{BB962C8B-B14F-4D97-AF65-F5344CB8AC3E}">
        <p14:creationId xmlns:p14="http://schemas.microsoft.com/office/powerpoint/2010/main" val="11852340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8CB65-5E3F-42D3-AA02-EF1F9FEDDD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391887"/>
            <a:ext cx="5181600" cy="41029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u="sng" dirty="0"/>
              <a:t>Key Capabilities &amp; Features</a:t>
            </a:r>
          </a:p>
          <a:p>
            <a:r>
              <a:rPr lang="en-US" sz="2000" dirty="0"/>
              <a:t>Cleanroom paper</a:t>
            </a:r>
          </a:p>
          <a:p>
            <a:r>
              <a:rPr lang="en-US" sz="2000" dirty="0"/>
              <a:t>Sharp tweezers</a:t>
            </a:r>
          </a:p>
          <a:p>
            <a:r>
              <a:rPr lang="en-US" sz="2000" dirty="0"/>
              <a:t>No windows</a:t>
            </a:r>
          </a:p>
          <a:p>
            <a:r>
              <a:rPr lang="en-US" sz="2000" dirty="0"/>
              <a:t>Paper recycling</a:t>
            </a:r>
          </a:p>
          <a:p>
            <a:endParaRPr lang="en-US" sz="2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CFCB64-F6A8-45E9-B44C-E7EE766120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4197927"/>
            <a:ext cx="5661560" cy="24878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u="sng" dirty="0"/>
              <a:t>Top-5 Equipment/Capability Wishlist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Green and blue pencils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Scissors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Wooden chairs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Stapler with 100 page capacity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Shredder with auto-feed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ABD78353-55EA-4A8E-992C-DD6AB450973B}"/>
              </a:ext>
            </a:extLst>
          </p:cNvPr>
          <p:cNvSpPr txBox="1">
            <a:spLocks/>
          </p:cNvSpPr>
          <p:nvPr/>
        </p:nvSpPr>
        <p:spPr>
          <a:xfrm>
            <a:off x="6172199" y="391887"/>
            <a:ext cx="5661561" cy="20188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b="1" u="sng" dirty="0"/>
              <a:t>Recent Tool Additions (past 12 or 24 months)</a:t>
            </a:r>
          </a:p>
          <a:p>
            <a:r>
              <a:rPr lang="en-US" sz="2000" dirty="0"/>
              <a:t>Colored sharpies</a:t>
            </a:r>
          </a:p>
          <a:p>
            <a:r>
              <a:rPr lang="en-US" sz="2000" dirty="0"/>
              <a:t>Extra sharp tweezers</a:t>
            </a:r>
          </a:p>
          <a:p>
            <a:r>
              <a:rPr lang="en-US" sz="2000" dirty="0"/>
              <a:t>Cardboard compatible etcher</a:t>
            </a:r>
          </a:p>
          <a:p>
            <a:r>
              <a:rPr lang="en-US" sz="2000" dirty="0"/>
              <a:t>Single page shredder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7C40C09-6E69-4B11-874C-0A5254CA1C64}"/>
              </a:ext>
            </a:extLst>
          </p:cNvPr>
          <p:cNvSpPr txBox="1">
            <a:spLocks/>
          </p:cNvSpPr>
          <p:nvPr/>
        </p:nvSpPr>
        <p:spPr>
          <a:xfrm>
            <a:off x="838200" y="4895174"/>
            <a:ext cx="5181600" cy="12989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b="1" u="sng" dirty="0"/>
              <a:t>Talk to me about…</a:t>
            </a:r>
          </a:p>
          <a:p>
            <a:r>
              <a:rPr lang="en-US" sz="2400" dirty="0"/>
              <a:t>Building (and flying) paper airplanes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00D6DF0-E82F-4FA1-8C8F-C2C1CC58B31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65736" y="2702040"/>
            <a:ext cx="3811978" cy="20689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556BA3C-57ED-480C-95AC-1AA2D2CA04B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82"/>
          <a:stretch/>
        </p:blipFill>
        <p:spPr>
          <a:xfrm>
            <a:off x="1076887" y="2763966"/>
            <a:ext cx="1441618" cy="858412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21E20EC-4A42-46E5-8054-1852E792790C}"/>
              </a:ext>
            </a:extLst>
          </p:cNvPr>
          <p:cNvCxnSpPr>
            <a:cxnSpLocks/>
          </p:cNvCxnSpPr>
          <p:nvPr/>
        </p:nvCxnSpPr>
        <p:spPr>
          <a:xfrm flipV="1">
            <a:off x="2518505" y="3164330"/>
            <a:ext cx="1731747" cy="576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2208ED5C-38F6-42E3-9D30-9E823E2B8DC7}"/>
              </a:ext>
            </a:extLst>
          </p:cNvPr>
          <p:cNvSpPr txBox="1"/>
          <p:nvPr/>
        </p:nvSpPr>
        <p:spPr>
          <a:xfrm>
            <a:off x="932603" y="4407439"/>
            <a:ext cx="387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Exploring Novel Anti-gravity Paperclips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E38A6443-6009-4080-9DC8-7C1436CF34C1}"/>
              </a:ext>
            </a:extLst>
          </p:cNvPr>
          <p:cNvSpPr txBox="1">
            <a:spLocks/>
          </p:cNvSpPr>
          <p:nvPr/>
        </p:nvSpPr>
        <p:spPr>
          <a:xfrm>
            <a:off x="6130952" y="2476004"/>
            <a:ext cx="5661561" cy="17080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b="1" u="sng" dirty="0"/>
              <a:t>Strengths</a:t>
            </a:r>
          </a:p>
          <a:p>
            <a:r>
              <a:rPr lang="en-US" sz="2000" dirty="0"/>
              <a:t>Modeling vs practice of papercuts</a:t>
            </a:r>
          </a:p>
          <a:p>
            <a:pPr marL="0" indent="0">
              <a:buNone/>
            </a:pPr>
            <a:r>
              <a:rPr lang="en-US" sz="2000" b="1" u="sng" dirty="0"/>
              <a:t>Weaknesses: </a:t>
            </a:r>
          </a:p>
          <a:p>
            <a:r>
              <a:rPr lang="en-US" sz="2000" dirty="0"/>
              <a:t>Unable to handle paper jams</a:t>
            </a:r>
          </a:p>
        </p:txBody>
      </p:sp>
    </p:spTree>
    <p:extLst>
      <p:ext uri="{BB962C8B-B14F-4D97-AF65-F5344CB8AC3E}">
        <p14:creationId xmlns:p14="http://schemas.microsoft.com/office/powerpoint/2010/main" val="34032813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1458</TotalTime>
  <Words>557</Words>
  <Application>Microsoft Office PowerPoint</Application>
  <PresentationFormat>Widescreen</PresentationFormat>
  <Paragraphs>65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Instructions for Lab Quick-Intro Slides</vt:lpstr>
      <vt:lpstr>Hi-Tech Center for Office Supplies &amp; Technology (Hi-COST)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[Lab Name &amp; Location]</dc:title>
  <dc:creator>Jorg Scholvin</dc:creator>
  <cp:lastModifiedBy>Bill_Flounders</cp:lastModifiedBy>
  <cp:revision>40</cp:revision>
  <dcterms:created xsi:type="dcterms:W3CDTF">2024-05-27T00:13:45Z</dcterms:created>
  <dcterms:modified xsi:type="dcterms:W3CDTF">2025-05-20T21:09:16Z</dcterms:modified>
</cp:coreProperties>
</file>